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77" r:id="rId2"/>
    <p:sldId id="259" r:id="rId3"/>
    <p:sldId id="260" r:id="rId4"/>
    <p:sldId id="261" r:id="rId5"/>
    <p:sldId id="263" r:id="rId6"/>
    <p:sldId id="256" r:id="rId7"/>
    <p:sldId id="264" r:id="rId8"/>
    <p:sldId id="262" r:id="rId9"/>
    <p:sldId id="265" r:id="rId10"/>
    <p:sldId id="278" r:id="rId11"/>
    <p:sldId id="274" r:id="rId12"/>
    <p:sldId id="258" r:id="rId13"/>
    <p:sldId id="267" r:id="rId14"/>
    <p:sldId id="268" r:id="rId15"/>
    <p:sldId id="266" r:id="rId16"/>
    <p:sldId id="269" r:id="rId17"/>
    <p:sldId id="257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F0F92F-5205-1240-A720-B28361FFC1EE}" type="datetimeFigureOut">
              <a:rPr lang="en-US" smtClean="0"/>
              <a:t>9/30/2021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B17A90-78CC-1648-9A76-51ACA2F756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95566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A9E9A4-C553-1941-B291-4A6F2D7960CF}" type="datetimeFigureOut">
              <a:rPr lang="en-US" smtClean="0"/>
              <a:t>9/30/2021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9DB3E8-4E0D-3A45-B2D1-C595BE25A7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38464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Government changes mean a change (for the better) in how we teach phonics and reading at school   - make sure there is consistency throughout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Early reading is the stage where children are learning to become fluent readers</a:t>
            </a:r>
            <a:r>
              <a:rPr lang="en-US" baseline="0" dirty="0" smtClean="0"/>
              <a:t> through the use of phonics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8820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Phonemes taught in order         start to read words </a:t>
            </a:r>
            <a:r>
              <a:rPr lang="en-US" dirty="0" err="1" smtClean="0"/>
              <a:t>asap</a:t>
            </a:r>
            <a:r>
              <a:rPr lang="en-US" dirty="0" smtClean="0"/>
              <a:t>  </a:t>
            </a:r>
          </a:p>
          <a:p>
            <a:r>
              <a:rPr lang="en-US" dirty="0" smtClean="0"/>
              <a:t>LW has a picture </a:t>
            </a:r>
            <a:r>
              <a:rPr lang="en-US" dirty="0" err="1" smtClean="0"/>
              <a:t>pnemonic</a:t>
            </a:r>
            <a:r>
              <a:rPr lang="en-US" dirty="0" smtClean="0"/>
              <a:t> to help children remember the phoneme/grapheme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4914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Early digraphs  mostly consonant digraphs </a:t>
            </a:r>
            <a:r>
              <a:rPr lang="mr-IN" baseline="0" dirty="0" smtClean="0"/>
              <a:t>–</a:t>
            </a:r>
            <a:r>
              <a:rPr lang="en-US" baseline="0" dirty="0" smtClean="0"/>
              <a:t> 2 letters 1 sound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5832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Vowel digraphs taught</a:t>
            </a:r>
            <a:r>
              <a:rPr lang="en-US" baseline="0" dirty="0" smtClean="0"/>
              <a:t> with a short caption to help children remember</a:t>
            </a:r>
          </a:p>
          <a:p>
            <a:r>
              <a:rPr lang="en-US" baseline="0" dirty="0" smtClean="0"/>
              <a:t>Also </a:t>
            </a:r>
            <a:r>
              <a:rPr lang="en-US" baseline="0" dirty="0" err="1" smtClean="0"/>
              <a:t>trigraphs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igh</a:t>
            </a:r>
            <a:r>
              <a:rPr lang="en-US" baseline="0" dirty="0" smtClean="0"/>
              <a:t>, air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6152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During phonics lessons we use Sound buttons so we can sound talk and blend to read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005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Digraphs</a:t>
            </a:r>
            <a:r>
              <a:rPr lang="en-US" baseline="0" dirty="0" smtClean="0"/>
              <a:t> have a zip to sound talk and blend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5360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Words</a:t>
            </a:r>
            <a:r>
              <a:rPr lang="en-US" baseline="0" dirty="0" smtClean="0"/>
              <a:t> that do not follow the rules and cannot be decoded </a:t>
            </a:r>
            <a:r>
              <a:rPr lang="mr-IN" baseline="0" dirty="0" smtClean="0"/>
              <a:t>–</a:t>
            </a:r>
            <a:r>
              <a:rPr lang="en-US" baseline="0" dirty="0" smtClean="0"/>
              <a:t> tricky words/  exception words </a:t>
            </a:r>
          </a:p>
          <a:p>
            <a:r>
              <a:rPr lang="en-US" baseline="0" dirty="0" err="1" smtClean="0"/>
              <a:t>Chn</a:t>
            </a:r>
            <a:r>
              <a:rPr lang="en-US" baseline="0" dirty="0" smtClean="0"/>
              <a:t> are taught what part of the word is tricky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9210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 all know how important learning to read is and the impact it has on a </a:t>
            </a:r>
            <a:r>
              <a:rPr lang="en-US" dirty="0" err="1" smtClean="0"/>
              <a:t>childs</a:t>
            </a:r>
            <a:r>
              <a:rPr lang="en-US" dirty="0" smtClean="0"/>
              <a:t> success  - it has to be a positive experience</a:t>
            </a:r>
          </a:p>
          <a:p>
            <a:r>
              <a:rPr lang="en-US" dirty="0" err="1" smtClean="0"/>
              <a:t>Whats</a:t>
            </a:r>
            <a:r>
              <a:rPr lang="en-US" dirty="0" smtClean="0"/>
              <a:t> the reality?  Reluctant to read because</a:t>
            </a:r>
            <a:r>
              <a:rPr lang="en-US" baseline="0" dirty="0" smtClean="0"/>
              <a:t> they find it hard</a:t>
            </a:r>
            <a:endParaRPr lang="en-US" dirty="0" smtClean="0"/>
          </a:p>
          <a:p>
            <a:r>
              <a:rPr lang="en-US" dirty="0" smtClean="0"/>
              <a:t>Frustration  stress   tears </a:t>
            </a:r>
            <a:r>
              <a:rPr lang="mr-IN" dirty="0" smtClean="0"/>
              <a:t>–</a:t>
            </a:r>
            <a:r>
              <a:rPr lang="en-US" dirty="0" smtClean="0"/>
              <a:t> that</a:t>
            </a:r>
            <a:r>
              <a:rPr lang="mr-IN" dirty="0" smtClean="0"/>
              <a:t>’</a:t>
            </a:r>
            <a:r>
              <a:rPr lang="en-US" dirty="0" smtClean="0"/>
              <a:t>s just the parents</a:t>
            </a:r>
          </a:p>
          <a:p>
            <a:r>
              <a:rPr lang="en-US" dirty="0" smtClean="0"/>
              <a:t>Important to look at the big long term picture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904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Quite a big difference to how reading</a:t>
            </a:r>
            <a:r>
              <a:rPr lang="en-US" baseline="0" dirty="0" smtClean="0"/>
              <a:t> was previously taught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8394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Children will</a:t>
            </a:r>
            <a:r>
              <a:rPr lang="en-US" baseline="0" dirty="0" smtClean="0"/>
              <a:t> </a:t>
            </a:r>
            <a:r>
              <a:rPr lang="en-US" dirty="0" smtClean="0"/>
              <a:t>not be changing book multiple times a week as previously</a:t>
            </a:r>
          </a:p>
          <a:p>
            <a:r>
              <a:rPr lang="en-US" dirty="0" smtClean="0"/>
              <a:t>Reading groups will be set up so you will be notified</a:t>
            </a:r>
            <a:r>
              <a:rPr lang="en-US" baseline="0" dirty="0" smtClean="0"/>
              <a:t> of when your book will be sent home/ need to be back in school</a:t>
            </a:r>
          </a:p>
          <a:p>
            <a:r>
              <a:rPr lang="en-US" baseline="0" dirty="0" smtClean="0"/>
              <a:t>Groups will change!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0953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To reiterate - Children will not have books containing GPC’s they have not learned and are not secure with</a:t>
            </a:r>
          </a:p>
          <a:p>
            <a:r>
              <a:rPr lang="en-US" dirty="0" smtClean="0"/>
              <a:t>Look at inside cover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8763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E6D1A-1E8D-4042-89B2-08E892544A46}" type="datetime1">
              <a:rPr lang="en-GB" smtClean="0"/>
              <a:t>30/09/2021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196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C34DE-534C-A843-A1EC-74F404D34279}" type="datetime1">
              <a:rPr lang="en-GB" smtClean="0"/>
              <a:t>30/09/2021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876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5DD6-32C6-D54E-AE2F-60B675C5FEEB}" type="datetime1">
              <a:rPr lang="en-GB" smtClean="0"/>
              <a:t>30/09/2021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893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AFA3-B005-EF42-AA00-22DD50436501}" type="datetime1">
              <a:rPr lang="en-GB" smtClean="0"/>
              <a:t>30/09/2021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543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77C9C-B660-E242-97D7-50113EB8A11D}" type="datetime1">
              <a:rPr lang="en-GB" smtClean="0"/>
              <a:t>30/09/2021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433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0EDB6-5ACD-9447-97DA-FCF5C75BDE39}" type="datetime1">
              <a:rPr lang="en-GB" smtClean="0"/>
              <a:t>30/09/2021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11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A4E12-C773-3648-AC7A-7F5175600727}" type="datetime1">
              <a:rPr lang="en-GB" smtClean="0"/>
              <a:t>30/09/2021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257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DEF8C-55D3-B444-8B8F-CCACCCBA45DB}" type="datetime1">
              <a:rPr lang="en-GB" smtClean="0"/>
              <a:t>30/09/2021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609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72886-D98A-F549-BEF0-9B04D260949E}" type="datetime1">
              <a:rPr lang="en-GB" smtClean="0"/>
              <a:t>30/09/2021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005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73C27-B8F7-724F-B384-CBFBE0D0E272}" type="datetime1">
              <a:rPr lang="en-GB" smtClean="0"/>
              <a:t>30/09/2021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009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D1EB6-125F-B749-B023-F86BD3BE0479}" type="datetime1">
              <a:rPr lang="en-GB" smtClean="0"/>
              <a:t>30/09/2021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953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0B2E68-CFEA-C845-B1FB-F396DD92B2D0}" type="datetime1">
              <a:rPr lang="en-GB" smtClean="0"/>
              <a:t>30/09/2021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239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7" Type="http://schemas.openxmlformats.org/officeDocument/2006/relationships/image" Target="../media/image2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littlewandlelettersandsounds.org.uk/resources/for-parent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8117"/>
            <a:ext cx="8229600" cy="1143000"/>
          </a:xfrm>
        </p:spPr>
        <p:txBody>
          <a:bodyPr>
            <a:normAutofit/>
          </a:bodyPr>
          <a:lstStyle/>
          <a:p>
            <a:r>
              <a:rPr lang="en-US" sz="5400" dirty="0" smtClean="0">
                <a:solidFill>
                  <a:srgbClr val="3366FF"/>
                </a:solidFill>
              </a:rPr>
              <a:t> </a:t>
            </a:r>
            <a:r>
              <a:rPr lang="en-US" sz="5400" dirty="0" smtClean="0">
                <a:solidFill>
                  <a:srgbClr val="0000FF"/>
                </a:solidFill>
              </a:rPr>
              <a:t>Phonics and Early Reading</a:t>
            </a:r>
            <a:endParaRPr lang="en-US" sz="54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82491"/>
            <a:ext cx="8229600" cy="3498272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0000FF"/>
                </a:solidFill>
                <a:latin typeface="+mj-lt"/>
              </a:rPr>
              <a:t>At</a:t>
            </a:r>
            <a:r>
              <a:rPr lang="en-US" dirty="0" smtClean="0">
                <a:solidFill>
                  <a:srgbClr val="0000FF"/>
                </a:solidFill>
                <a:latin typeface="+mj-lt"/>
              </a:rPr>
              <a:t> </a:t>
            </a:r>
            <a:r>
              <a:rPr lang="en-US" dirty="0" err="1" smtClean="0">
                <a:solidFill>
                  <a:srgbClr val="0000FF"/>
                </a:solidFill>
                <a:latin typeface="+mj-lt"/>
              </a:rPr>
              <a:t>Pitton</a:t>
            </a:r>
            <a:r>
              <a:rPr lang="en-US" dirty="0" smtClean="0">
                <a:solidFill>
                  <a:srgbClr val="0000FF"/>
                </a:solidFill>
                <a:latin typeface="+mj-lt"/>
              </a:rPr>
              <a:t>, we want our children to have a love for reading that remains with them all of their life. The teaching of early reading and phonics is key to forming that love of reading. </a:t>
            </a:r>
            <a:endParaRPr lang="en-US" dirty="0" smtClean="0">
              <a:solidFill>
                <a:srgbClr val="0000FF"/>
              </a:solidFill>
              <a:latin typeface="+mj-lt"/>
            </a:endParaRPr>
          </a:p>
          <a:p>
            <a:pPr marL="0" indent="0">
              <a:buNone/>
            </a:pPr>
            <a:endParaRPr lang="en-US" dirty="0" smtClean="0">
              <a:solidFill>
                <a:srgbClr val="0000FF"/>
              </a:solidFill>
              <a:latin typeface="+mj-lt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0000FF"/>
                </a:solidFill>
                <a:latin typeface="+mj-lt"/>
              </a:rPr>
              <a:t>Part </a:t>
            </a:r>
            <a:r>
              <a:rPr lang="en-US" dirty="0" smtClean="0">
                <a:solidFill>
                  <a:srgbClr val="0000FF"/>
                </a:solidFill>
                <a:latin typeface="+mj-lt"/>
              </a:rPr>
              <a:t>1 </a:t>
            </a:r>
            <a:r>
              <a:rPr lang="mr-IN" dirty="0" smtClean="0">
                <a:solidFill>
                  <a:srgbClr val="0000FF"/>
                </a:solidFill>
                <a:latin typeface="+mj-lt"/>
              </a:rPr>
              <a:t>–</a:t>
            </a:r>
            <a:r>
              <a:rPr lang="en-US" dirty="0" smtClean="0">
                <a:solidFill>
                  <a:srgbClr val="0000FF"/>
                </a:solidFill>
                <a:latin typeface="+mj-lt"/>
              </a:rPr>
              <a:t> information about how we teach </a:t>
            </a:r>
            <a:r>
              <a:rPr lang="en-US" dirty="0" smtClean="0">
                <a:solidFill>
                  <a:srgbClr val="0000FF"/>
                </a:solidFill>
                <a:latin typeface="+mj-lt"/>
              </a:rPr>
              <a:t>phonics</a:t>
            </a:r>
            <a:endParaRPr lang="en-US" dirty="0">
              <a:solidFill>
                <a:srgbClr val="0000FF"/>
              </a:solidFill>
              <a:latin typeface="+mj-lt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0000FF"/>
                </a:solidFill>
                <a:latin typeface="+mj-lt"/>
              </a:rPr>
              <a:t>Part 2 </a:t>
            </a:r>
            <a:r>
              <a:rPr lang="mr-IN" dirty="0" smtClean="0">
                <a:solidFill>
                  <a:srgbClr val="0000FF"/>
                </a:solidFill>
                <a:latin typeface="+mj-lt"/>
              </a:rPr>
              <a:t>–</a:t>
            </a:r>
            <a:r>
              <a:rPr lang="en-US" dirty="0" smtClean="0">
                <a:solidFill>
                  <a:srgbClr val="0000FF"/>
                </a:solidFill>
                <a:latin typeface="+mj-lt"/>
              </a:rPr>
              <a:t> information about how we teach reading</a:t>
            </a: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7113" y="1080972"/>
            <a:ext cx="1308100" cy="14052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03071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49828" y="914945"/>
            <a:ext cx="7389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0000FF"/>
                </a:solidFill>
              </a:rPr>
              <a:t>The journey to independent reading and writing begins with Phonics</a:t>
            </a:r>
            <a:endParaRPr lang="en-US" sz="2000" dirty="0">
              <a:solidFill>
                <a:srgbClr val="0000FF"/>
              </a:solidFill>
            </a:endParaRPr>
          </a:p>
        </p:txBody>
      </p:sp>
      <p:pic>
        <p:nvPicPr>
          <p:cNvPr id="8" name="Picture 7" descr="Screen Shot 2021-09-24 at 14.45.3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795" y="1315055"/>
            <a:ext cx="2438400" cy="2616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640240" y="3919365"/>
            <a:ext cx="36240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solidFill>
                  <a:srgbClr val="0000FF"/>
                </a:solidFill>
              </a:rPr>
              <a:t>l</a:t>
            </a:r>
            <a:r>
              <a:rPr lang="en-US" dirty="0" err="1" smtClean="0">
                <a:solidFill>
                  <a:srgbClr val="0000FF"/>
                </a:solidFill>
              </a:rPr>
              <a:t>ittlewandlelettersandsounds.org.uk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21578" y="187295"/>
            <a:ext cx="632697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+mj-lt"/>
                <a:cs typeface="Comic Sans MS"/>
              </a:rPr>
              <a:t>New DFE Guidance for Early Reading and Phonics</a:t>
            </a:r>
          </a:p>
          <a:p>
            <a:pPr algn="ctr"/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64932" y="4637207"/>
            <a:ext cx="7008086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Why Little </a:t>
            </a:r>
            <a:r>
              <a:rPr lang="en-US" dirty="0" err="1" smtClean="0">
                <a:solidFill>
                  <a:srgbClr val="0000FF"/>
                </a:solidFill>
              </a:rPr>
              <a:t>Wandle</a:t>
            </a:r>
            <a:r>
              <a:rPr lang="en-US" dirty="0" smtClean="0">
                <a:solidFill>
                  <a:srgbClr val="0000FF"/>
                </a:solidFill>
              </a:rPr>
              <a:t>?  </a:t>
            </a:r>
          </a:p>
          <a:p>
            <a:r>
              <a:rPr lang="en-US" dirty="0" smtClean="0">
                <a:solidFill>
                  <a:srgbClr val="0000FF"/>
                </a:solidFill>
              </a:rPr>
              <a:t>Excellent training for all staff to ensure consistency,</a:t>
            </a:r>
          </a:p>
          <a:p>
            <a:r>
              <a:rPr lang="en-US" dirty="0" smtClean="0">
                <a:solidFill>
                  <a:srgbClr val="0000FF"/>
                </a:solidFill>
              </a:rPr>
              <a:t>Every aspect of phonics and reading included in a detailed, thorough and</a:t>
            </a:r>
          </a:p>
          <a:p>
            <a:r>
              <a:rPr lang="en-US" dirty="0" smtClean="0">
                <a:solidFill>
                  <a:srgbClr val="0000FF"/>
                </a:solidFill>
              </a:rPr>
              <a:t> systematic approach,</a:t>
            </a:r>
          </a:p>
          <a:p>
            <a:r>
              <a:rPr lang="en-US" dirty="0" smtClean="0">
                <a:solidFill>
                  <a:srgbClr val="0000FF"/>
                </a:solidFill>
              </a:rPr>
              <a:t>Engaging resources without distracting from the learning,</a:t>
            </a:r>
          </a:p>
          <a:p>
            <a:r>
              <a:rPr lang="en-US" dirty="0" smtClean="0">
                <a:solidFill>
                  <a:srgbClr val="0000FF"/>
                </a:solidFill>
              </a:rPr>
              <a:t>Comprehensive system for identifying and supporting children requiring</a:t>
            </a:r>
          </a:p>
          <a:p>
            <a:r>
              <a:rPr lang="en-US" dirty="0">
                <a:solidFill>
                  <a:srgbClr val="0000FF"/>
                </a:solidFill>
              </a:rPr>
              <a:t>e</a:t>
            </a:r>
            <a:r>
              <a:rPr lang="en-US" dirty="0" smtClean="0">
                <a:solidFill>
                  <a:srgbClr val="0000FF"/>
                </a:solidFill>
              </a:rPr>
              <a:t>xtra help and useful support for parents.  </a:t>
            </a:r>
            <a:endParaRPr 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6844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imag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9537" y="684081"/>
            <a:ext cx="4153260" cy="30594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56331" y="22376"/>
            <a:ext cx="48847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rgbClr val="FF6600"/>
                </a:solidFill>
              </a:rPr>
              <a:t>How we </a:t>
            </a:r>
            <a:r>
              <a:rPr lang="en-US" sz="4000" dirty="0" smtClean="0">
                <a:solidFill>
                  <a:srgbClr val="FF6600"/>
                </a:solidFill>
              </a:rPr>
              <a:t>teach phonics</a:t>
            </a:r>
            <a:endParaRPr lang="en-US" sz="4000" dirty="0">
              <a:solidFill>
                <a:srgbClr val="FF66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29173" y="1078491"/>
            <a:ext cx="2218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3366FF"/>
                </a:solidFill>
              </a:rPr>
              <a:t>Daily short sessions </a:t>
            </a:r>
            <a:endParaRPr lang="en-US" sz="2000" dirty="0">
              <a:solidFill>
                <a:srgbClr val="3366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3793" y="4172515"/>
            <a:ext cx="20199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3366FF"/>
                </a:solidFill>
              </a:rPr>
              <a:t>Synthetic phonics</a:t>
            </a:r>
            <a:endParaRPr lang="en-US" sz="2000" dirty="0">
              <a:solidFill>
                <a:srgbClr val="3366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67261" y="1813702"/>
            <a:ext cx="28356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3366FF"/>
                </a:solidFill>
              </a:rPr>
              <a:t>Specific order of teaching</a:t>
            </a:r>
            <a:endParaRPr lang="en-US" sz="2000" dirty="0">
              <a:solidFill>
                <a:srgbClr val="3366FF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29173" y="5557901"/>
            <a:ext cx="20793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3366FF"/>
                </a:solidFill>
              </a:rPr>
              <a:t>Repeated practice</a:t>
            </a:r>
            <a:endParaRPr lang="en-US" sz="2000" dirty="0">
              <a:solidFill>
                <a:srgbClr val="3366FF"/>
              </a:solidFill>
            </a:endParaRPr>
          </a:p>
        </p:txBody>
      </p:sp>
      <p:pic>
        <p:nvPicPr>
          <p:cNvPr id="16" name="Picture 15" descr="image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3020" y="5340115"/>
            <a:ext cx="1176817" cy="1176817"/>
          </a:xfrm>
          <a:prstGeom prst="rect">
            <a:avLst/>
          </a:prstGeom>
        </p:spPr>
      </p:pic>
      <p:pic>
        <p:nvPicPr>
          <p:cNvPr id="17" name="Picture 16" descr="image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0339" y="5340115"/>
            <a:ext cx="1109978" cy="1109978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4084572" y="3897445"/>
            <a:ext cx="160448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5400" dirty="0">
                <a:solidFill>
                  <a:prstClr val="black"/>
                </a:solidFill>
              </a:rPr>
              <a:t>must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335142" y="5492353"/>
            <a:ext cx="15953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Practice makes</a:t>
            </a:r>
          </a:p>
          <a:p>
            <a:r>
              <a:rPr lang="en-US" dirty="0" smtClean="0"/>
              <a:t> permanent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2013361" y="3999166"/>
            <a:ext cx="763532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                                                                                 Correct pronunciation</a:t>
            </a:r>
          </a:p>
          <a:p>
            <a:r>
              <a:rPr lang="en-US" dirty="0" smtClean="0"/>
              <a:t>                                                                                     is vital  - Videos on LW</a:t>
            </a:r>
          </a:p>
          <a:p>
            <a:endParaRPr lang="en-US" dirty="0" smtClean="0"/>
          </a:p>
          <a:p>
            <a:r>
              <a:rPr lang="en-US" dirty="0" smtClean="0"/>
              <a:t>https</a:t>
            </a:r>
            <a:r>
              <a:rPr lang="en-US" dirty="0"/>
              <a:t>://</a:t>
            </a:r>
            <a:r>
              <a:rPr lang="en-US" dirty="0" err="1"/>
              <a:t>www.littlewandlelettersandsounds.org.uk</a:t>
            </a:r>
            <a:r>
              <a:rPr lang="en-US" dirty="0"/>
              <a:t>/resources/for-parents/</a:t>
            </a:r>
          </a:p>
          <a:p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2947649" y="5492353"/>
            <a:ext cx="164111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Revisit previously </a:t>
            </a:r>
          </a:p>
          <a:p>
            <a:r>
              <a:rPr lang="en-US" sz="1400" dirty="0"/>
              <a:t>t</a:t>
            </a:r>
            <a:r>
              <a:rPr lang="en-US" sz="1400" dirty="0" smtClean="0"/>
              <a:t>aught sounds at</a:t>
            </a:r>
          </a:p>
          <a:p>
            <a:r>
              <a:rPr lang="en-US" sz="1400" dirty="0" smtClean="0"/>
              <a:t>start of each lesson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8140634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4559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567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9051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924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9327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8330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20046" y="975032"/>
            <a:ext cx="757956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</a:rPr>
              <a:t>Once children have a secure knowledge of a number of</a:t>
            </a:r>
          </a:p>
          <a:p>
            <a:r>
              <a:rPr lang="en-US" sz="2400" dirty="0" smtClean="0">
                <a:solidFill>
                  <a:srgbClr val="0000FF"/>
                </a:solidFill>
              </a:rPr>
              <a:t>GPC’s (Grapheme Phoneme Correspondences)</a:t>
            </a:r>
          </a:p>
          <a:p>
            <a:r>
              <a:rPr lang="en-US" sz="2400" dirty="0" smtClean="0">
                <a:solidFill>
                  <a:srgbClr val="0000FF"/>
                </a:solidFill>
              </a:rPr>
              <a:t>and are confidently blending, they will be ready for </a:t>
            </a:r>
          </a:p>
          <a:p>
            <a:r>
              <a:rPr lang="en-US" sz="2400" dirty="0" smtClean="0">
                <a:solidFill>
                  <a:srgbClr val="0000FF"/>
                </a:solidFill>
              </a:rPr>
              <a:t>reading books</a:t>
            </a:r>
          </a:p>
          <a:p>
            <a:endParaRPr lang="en-US" sz="2400" dirty="0">
              <a:solidFill>
                <a:srgbClr val="0000FF"/>
              </a:solidFill>
            </a:endParaRPr>
          </a:p>
          <a:p>
            <a:endParaRPr lang="en-US" sz="2400" dirty="0" smtClean="0">
              <a:solidFill>
                <a:srgbClr val="0000FF"/>
              </a:solidFill>
            </a:endParaRPr>
          </a:p>
          <a:p>
            <a:r>
              <a:rPr lang="en-US" sz="2400" dirty="0" smtClean="0">
                <a:solidFill>
                  <a:srgbClr val="0000FF"/>
                </a:solidFill>
              </a:rPr>
              <a:t>Prior to this they may have wordless books which develop</a:t>
            </a:r>
          </a:p>
          <a:p>
            <a:r>
              <a:rPr lang="en-US" sz="2400" dirty="0" smtClean="0">
                <a:solidFill>
                  <a:srgbClr val="0000FF"/>
                </a:solidFill>
              </a:rPr>
              <a:t>great language skills and teach children the layout of books</a:t>
            </a:r>
          </a:p>
          <a:p>
            <a:r>
              <a:rPr lang="en-US" sz="2400" dirty="0">
                <a:solidFill>
                  <a:srgbClr val="0000FF"/>
                </a:solidFill>
              </a:rPr>
              <a:t>a</a:t>
            </a:r>
            <a:r>
              <a:rPr lang="en-US" sz="2400" dirty="0" smtClean="0">
                <a:solidFill>
                  <a:srgbClr val="0000FF"/>
                </a:solidFill>
              </a:rPr>
              <a:t>nd how to handle books</a:t>
            </a:r>
            <a:endParaRPr lang="en-US" sz="2400" dirty="0">
              <a:solidFill>
                <a:srgbClr val="0000FF"/>
              </a:solidFill>
            </a:endParaRPr>
          </a:p>
        </p:txBody>
      </p:sp>
      <p:pic>
        <p:nvPicPr>
          <p:cNvPr id="6" name="Picture 5" descr="x500_c2a649fc-eedf-4e04-859a-987ae534fbee_600x6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368" y="4519002"/>
            <a:ext cx="1648341" cy="1559331"/>
          </a:xfrm>
          <a:prstGeom prst="rect">
            <a:avLst/>
          </a:prstGeom>
        </p:spPr>
      </p:pic>
      <p:pic>
        <p:nvPicPr>
          <p:cNvPr id="7" name="Picture 6" descr="x500_937ce1c2-a586-437a-92b3-aff4249770f7_600x6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069" y="4519002"/>
            <a:ext cx="1619263" cy="1531823"/>
          </a:xfrm>
          <a:prstGeom prst="rect">
            <a:avLst/>
          </a:prstGeom>
        </p:spPr>
      </p:pic>
      <p:pic>
        <p:nvPicPr>
          <p:cNvPr id="8" name="Picture 7" descr="x500_2bc7c73f-0e05-4c9b-8c60-96ea2f6917ff_600x60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397" y="4601059"/>
            <a:ext cx="1558306" cy="1477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0657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91395" y="175435"/>
            <a:ext cx="320442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dirty="0" smtClean="0">
                <a:solidFill>
                  <a:srgbClr val="0000FF"/>
                </a:solidFill>
              </a:rPr>
              <a:t>Reading</a:t>
            </a:r>
            <a:endParaRPr lang="en-US" sz="7200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1973" y="1745100"/>
            <a:ext cx="20973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3366FF"/>
                </a:solidFill>
              </a:rPr>
              <a:t>We want children to</a:t>
            </a:r>
          </a:p>
          <a:p>
            <a:r>
              <a:rPr lang="en-US" dirty="0" smtClean="0">
                <a:solidFill>
                  <a:srgbClr val="3366FF"/>
                </a:solidFill>
              </a:rPr>
              <a:t> love reading</a:t>
            </a:r>
            <a:endParaRPr lang="en-US" dirty="0">
              <a:solidFill>
                <a:srgbClr val="3366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6543" y="3284761"/>
            <a:ext cx="19089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3366FF"/>
                </a:solidFill>
              </a:rPr>
              <a:t>Reading should be </a:t>
            </a:r>
          </a:p>
          <a:p>
            <a:r>
              <a:rPr lang="en-US" dirty="0" smtClean="0">
                <a:solidFill>
                  <a:srgbClr val="3366FF"/>
                </a:solidFill>
              </a:rPr>
              <a:t>enjoyable</a:t>
            </a:r>
            <a:endParaRPr lang="en-US" dirty="0">
              <a:solidFill>
                <a:srgbClr val="3366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99034" y="3284761"/>
            <a:ext cx="25767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3366FF"/>
                </a:solidFill>
              </a:rPr>
              <a:t>We want children to read </a:t>
            </a:r>
          </a:p>
          <a:p>
            <a:r>
              <a:rPr lang="en-US" dirty="0" smtClean="0">
                <a:solidFill>
                  <a:srgbClr val="3366FF"/>
                </a:solidFill>
              </a:rPr>
              <a:t>for pleasure</a:t>
            </a:r>
            <a:endParaRPr lang="en-US" dirty="0">
              <a:solidFill>
                <a:srgbClr val="3366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24619" y="1715714"/>
            <a:ext cx="26917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3366FF"/>
                </a:solidFill>
              </a:rPr>
              <a:t>Learning to read should be</a:t>
            </a:r>
          </a:p>
          <a:p>
            <a:r>
              <a:rPr lang="en-US" dirty="0" smtClean="0">
                <a:solidFill>
                  <a:srgbClr val="3366FF"/>
                </a:solidFill>
              </a:rPr>
              <a:t> a positive experience</a:t>
            </a:r>
            <a:endParaRPr lang="en-US" dirty="0">
              <a:solidFill>
                <a:srgbClr val="3366FF"/>
              </a:solidFill>
            </a:endParaRPr>
          </a:p>
        </p:txBody>
      </p:sp>
      <p:pic>
        <p:nvPicPr>
          <p:cNvPr id="13" name="Picture 12" descr="downloa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764" y="2362045"/>
            <a:ext cx="2908300" cy="2794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722890" y="5642028"/>
            <a:ext cx="52256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3366FF"/>
                </a:solidFill>
              </a:rPr>
              <a:t>Reading underpins children’s access to the curriculum </a:t>
            </a:r>
          </a:p>
          <a:p>
            <a:r>
              <a:rPr lang="en-US" dirty="0" smtClean="0">
                <a:solidFill>
                  <a:srgbClr val="3366FF"/>
                </a:solidFill>
              </a:rPr>
              <a:t>and clearly impacts on their achievement</a:t>
            </a:r>
            <a:endParaRPr lang="en-US" dirty="0">
              <a:solidFill>
                <a:srgbClr val="3366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7384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 descr="images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47" y="-80392"/>
            <a:ext cx="2717777" cy="13588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31736" y="465378"/>
            <a:ext cx="4382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6600"/>
                </a:solidFill>
              </a:rPr>
              <a:t>How </a:t>
            </a:r>
            <a:r>
              <a:rPr lang="en-US" sz="3600" dirty="0" smtClean="0">
                <a:solidFill>
                  <a:srgbClr val="FF6600"/>
                </a:solidFill>
              </a:rPr>
              <a:t>we </a:t>
            </a:r>
            <a:r>
              <a:rPr lang="en-US" sz="3600" dirty="0">
                <a:solidFill>
                  <a:srgbClr val="FF6600"/>
                </a:solidFill>
              </a:rPr>
              <a:t>teach reading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7903" y="2121870"/>
            <a:ext cx="3992649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3366FF"/>
                </a:solidFill>
              </a:rPr>
              <a:t>Reading practice sessions are :</a:t>
            </a:r>
          </a:p>
          <a:p>
            <a:endParaRPr lang="en-US" sz="2400" dirty="0"/>
          </a:p>
          <a:p>
            <a:endParaRPr lang="en-US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305556" y="2952866"/>
            <a:ext cx="27034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3366FF"/>
                </a:solidFill>
              </a:rPr>
              <a:t>Timetabled 3 times a week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39237" y="3775533"/>
            <a:ext cx="28686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3366FF"/>
                </a:solidFill>
              </a:rPr>
              <a:t>Taught by trained teacher or</a:t>
            </a:r>
          </a:p>
          <a:p>
            <a:r>
              <a:rPr lang="en-US" dirty="0" smtClean="0">
                <a:solidFill>
                  <a:srgbClr val="3366FF"/>
                </a:solidFill>
              </a:rPr>
              <a:t> teaching assistant</a:t>
            </a:r>
            <a:endParaRPr lang="en-US" dirty="0">
              <a:solidFill>
                <a:srgbClr val="3366FF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85137" y="5206974"/>
            <a:ext cx="23019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3366FF"/>
                </a:solidFill>
              </a:rPr>
              <a:t>Taught in small groups</a:t>
            </a:r>
            <a:endParaRPr lang="en-US" dirty="0">
              <a:solidFill>
                <a:srgbClr val="3366FF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769518" y="2146703"/>
            <a:ext cx="15526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3366FF"/>
                </a:solidFill>
              </a:rPr>
              <a:t>Books are </a:t>
            </a:r>
            <a:r>
              <a:rPr lang="en-US" sz="2000" dirty="0" smtClean="0">
                <a:solidFill>
                  <a:srgbClr val="3366FF"/>
                </a:solidFill>
              </a:rPr>
              <a:t>:</a:t>
            </a:r>
            <a:endParaRPr lang="en-US" sz="2000" dirty="0">
              <a:solidFill>
                <a:srgbClr val="3366FF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870558" y="2754507"/>
            <a:ext cx="26182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3366FF"/>
                </a:solidFill>
              </a:rPr>
              <a:t>matched to children’s</a:t>
            </a:r>
          </a:p>
          <a:p>
            <a:r>
              <a:rPr lang="en-US" dirty="0">
                <a:solidFill>
                  <a:srgbClr val="3366FF"/>
                </a:solidFill>
              </a:rPr>
              <a:t>secure </a:t>
            </a:r>
            <a:r>
              <a:rPr lang="en-US" dirty="0" smtClean="0">
                <a:solidFill>
                  <a:srgbClr val="3366FF"/>
                </a:solidFill>
              </a:rPr>
              <a:t>phonic knowledge </a:t>
            </a:r>
          </a:p>
          <a:p>
            <a:r>
              <a:rPr lang="en-US" dirty="0" smtClean="0">
                <a:solidFill>
                  <a:srgbClr val="3366FF"/>
                </a:solidFill>
              </a:rPr>
              <a:t>and word reading</a:t>
            </a:r>
            <a:endParaRPr lang="en-US" dirty="0">
              <a:solidFill>
                <a:srgbClr val="3366FF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870558" y="4338867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3366FF"/>
                </a:solidFill>
              </a:rPr>
              <a:t> read </a:t>
            </a:r>
            <a:r>
              <a:rPr lang="en-US" dirty="0">
                <a:solidFill>
                  <a:srgbClr val="3366FF"/>
                </a:solidFill>
              </a:rPr>
              <a:t>three times</a:t>
            </a:r>
          </a:p>
        </p:txBody>
      </p:sp>
      <p:sp>
        <p:nvSpPr>
          <p:cNvPr id="29" name="Rectangle 28"/>
          <p:cNvSpPr/>
          <p:nvPr/>
        </p:nvSpPr>
        <p:spPr>
          <a:xfrm>
            <a:off x="4978674" y="5206974"/>
            <a:ext cx="1182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3366FF"/>
                </a:solidFill>
              </a:rPr>
              <a:t>sent home</a:t>
            </a:r>
          </a:p>
        </p:txBody>
      </p:sp>
    </p:spTree>
    <p:extLst>
      <p:ext uri="{BB962C8B-B14F-4D97-AF65-F5344CB8AC3E}">
        <p14:creationId xmlns:p14="http://schemas.microsoft.com/office/powerpoint/2010/main" val="13428581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83508" y="620634"/>
            <a:ext cx="7374622" cy="5355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3366FF"/>
                </a:solidFill>
              </a:rPr>
              <a:t>Reading Practice Books carefully matched so children can read </a:t>
            </a:r>
          </a:p>
          <a:p>
            <a:r>
              <a:rPr lang="en-US" dirty="0" smtClean="0">
                <a:solidFill>
                  <a:srgbClr val="3366FF"/>
                </a:solidFill>
              </a:rPr>
              <a:t>fluently and independently</a:t>
            </a:r>
          </a:p>
          <a:p>
            <a:endParaRPr lang="en-US" dirty="0" smtClean="0">
              <a:solidFill>
                <a:srgbClr val="3366FF"/>
              </a:solidFill>
            </a:endParaRPr>
          </a:p>
          <a:p>
            <a:r>
              <a:rPr lang="en-US" dirty="0" smtClean="0">
                <a:solidFill>
                  <a:srgbClr val="3366FF"/>
                </a:solidFill>
              </a:rPr>
              <a:t>3 Reads </a:t>
            </a:r>
            <a:r>
              <a:rPr lang="mr-IN" dirty="0" smtClean="0">
                <a:solidFill>
                  <a:srgbClr val="3366FF"/>
                </a:solidFill>
              </a:rPr>
              <a:t>–</a:t>
            </a:r>
            <a:r>
              <a:rPr lang="en-US" dirty="0" smtClean="0">
                <a:solidFill>
                  <a:srgbClr val="3366FF"/>
                </a:solidFill>
              </a:rPr>
              <a:t> each one begins with some quick sounds and words practice</a:t>
            </a:r>
          </a:p>
          <a:p>
            <a:endParaRPr lang="en-US" dirty="0" smtClean="0">
              <a:solidFill>
                <a:srgbClr val="3366FF"/>
              </a:solidFill>
            </a:endParaRPr>
          </a:p>
          <a:p>
            <a:pPr marL="342900" indent="-342900">
              <a:buAutoNum type="arabicPeriod"/>
            </a:pPr>
            <a:r>
              <a:rPr lang="en-US" dirty="0" smtClean="0">
                <a:solidFill>
                  <a:srgbClr val="3366FF"/>
                </a:solidFill>
              </a:rPr>
              <a:t>Decoding</a:t>
            </a:r>
          </a:p>
          <a:p>
            <a:pPr marL="342900" indent="-342900">
              <a:buAutoNum type="arabicPeriod"/>
            </a:pPr>
            <a:endParaRPr lang="en-US" dirty="0">
              <a:solidFill>
                <a:srgbClr val="3366FF"/>
              </a:solidFill>
            </a:endParaRPr>
          </a:p>
          <a:p>
            <a:pPr marL="342900" indent="-342900">
              <a:buAutoNum type="arabicPeriod"/>
            </a:pPr>
            <a:endParaRPr lang="en-US" dirty="0" smtClean="0">
              <a:solidFill>
                <a:srgbClr val="3366FF"/>
              </a:solidFill>
            </a:endParaRPr>
          </a:p>
          <a:p>
            <a:pPr marL="342900" indent="-342900">
              <a:buAutoNum type="arabicPeriod"/>
            </a:pPr>
            <a:r>
              <a:rPr lang="en-US" dirty="0" smtClean="0">
                <a:solidFill>
                  <a:srgbClr val="3366FF"/>
                </a:solidFill>
              </a:rPr>
              <a:t>Prosody</a:t>
            </a:r>
          </a:p>
          <a:p>
            <a:r>
              <a:rPr lang="en-US" dirty="0" smtClean="0">
                <a:solidFill>
                  <a:srgbClr val="3366FF"/>
                </a:solidFill>
              </a:rPr>
              <a:t>      (intonation, expression)</a:t>
            </a:r>
            <a:endParaRPr lang="en-US" dirty="0">
              <a:solidFill>
                <a:srgbClr val="3366FF"/>
              </a:solidFill>
            </a:endParaRPr>
          </a:p>
          <a:p>
            <a:pPr marL="342900" indent="-342900">
              <a:buAutoNum type="arabicPeriod"/>
            </a:pPr>
            <a:endParaRPr lang="en-US" dirty="0" smtClean="0">
              <a:solidFill>
                <a:srgbClr val="3366FF"/>
              </a:solidFill>
            </a:endParaRPr>
          </a:p>
          <a:p>
            <a:r>
              <a:rPr lang="en-US" dirty="0" smtClean="0">
                <a:solidFill>
                  <a:srgbClr val="3366FF"/>
                </a:solidFill>
              </a:rPr>
              <a:t>3.   Comprehension</a:t>
            </a:r>
          </a:p>
          <a:p>
            <a:pPr marL="342900" indent="-342900">
              <a:buAutoNum type="arabicPeriod"/>
            </a:pPr>
            <a:endParaRPr lang="en-US" dirty="0">
              <a:solidFill>
                <a:srgbClr val="3366FF"/>
              </a:solidFill>
            </a:endParaRPr>
          </a:p>
          <a:p>
            <a:r>
              <a:rPr lang="en-US" dirty="0" smtClean="0">
                <a:solidFill>
                  <a:srgbClr val="3366FF"/>
                </a:solidFill>
              </a:rPr>
              <a:t>When children take their book home to read they should be 95% fluent</a:t>
            </a:r>
          </a:p>
          <a:p>
            <a:r>
              <a:rPr lang="en-US" dirty="0" smtClean="0">
                <a:solidFill>
                  <a:srgbClr val="3366FF"/>
                </a:solidFill>
              </a:rPr>
              <a:t>Please do not worry that a book is too easy </a:t>
            </a:r>
            <a:r>
              <a:rPr lang="mr-IN" dirty="0" smtClean="0">
                <a:solidFill>
                  <a:srgbClr val="3366FF"/>
                </a:solidFill>
              </a:rPr>
              <a:t>–</a:t>
            </a:r>
            <a:r>
              <a:rPr lang="en-US" dirty="0" smtClean="0">
                <a:solidFill>
                  <a:srgbClr val="3366FF"/>
                </a:solidFill>
              </a:rPr>
              <a:t> your child needs to develop</a:t>
            </a:r>
          </a:p>
          <a:p>
            <a:r>
              <a:rPr lang="en-US" dirty="0" smtClean="0">
                <a:solidFill>
                  <a:srgbClr val="3366FF"/>
                </a:solidFill>
              </a:rPr>
              <a:t>fluency and confidence in reading.  Re-reading a book  they have had before</a:t>
            </a:r>
          </a:p>
          <a:p>
            <a:r>
              <a:rPr lang="en-US" dirty="0" smtClean="0">
                <a:solidFill>
                  <a:srgbClr val="3366FF"/>
                </a:solidFill>
              </a:rPr>
              <a:t>helps develop fluency </a:t>
            </a:r>
            <a:r>
              <a:rPr lang="mr-IN" dirty="0" smtClean="0">
                <a:solidFill>
                  <a:srgbClr val="3366FF"/>
                </a:solidFill>
              </a:rPr>
              <a:t>–</a:t>
            </a:r>
            <a:r>
              <a:rPr lang="en-US" dirty="0" smtClean="0">
                <a:solidFill>
                  <a:srgbClr val="3366FF"/>
                </a:solidFill>
              </a:rPr>
              <a:t> this is the goal.</a:t>
            </a:r>
          </a:p>
          <a:p>
            <a:endParaRPr lang="en-US" dirty="0">
              <a:solidFill>
                <a:srgbClr val="3366FF"/>
              </a:solidFill>
            </a:endParaRPr>
          </a:p>
          <a:p>
            <a:r>
              <a:rPr lang="en-US" dirty="0" smtClean="0">
                <a:solidFill>
                  <a:srgbClr val="3366FF"/>
                </a:solidFill>
              </a:rPr>
              <a:t>Celebrate their success!!!</a:t>
            </a:r>
            <a:endParaRPr lang="en-US" dirty="0">
              <a:solidFill>
                <a:srgbClr val="3366FF"/>
              </a:solidFill>
            </a:endParaRPr>
          </a:p>
        </p:txBody>
      </p:sp>
      <p:pic>
        <p:nvPicPr>
          <p:cNvPr id="7" name="Picture 6" descr="downloa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989" y="2035940"/>
            <a:ext cx="3472783" cy="2013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4195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5935" y="179248"/>
            <a:ext cx="5404206" cy="66787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0000FF"/>
                </a:solidFill>
              </a:rPr>
              <a:t>How will this work?</a:t>
            </a:r>
          </a:p>
          <a:p>
            <a:endParaRPr lang="en-US" dirty="0" smtClean="0"/>
          </a:p>
          <a:p>
            <a:r>
              <a:rPr lang="en-US" dirty="0" smtClean="0">
                <a:solidFill>
                  <a:srgbClr val="3366FF"/>
                </a:solidFill>
              </a:rPr>
              <a:t>Children are assessed, then LW matches which books </a:t>
            </a:r>
          </a:p>
          <a:p>
            <a:r>
              <a:rPr lang="en-US" dirty="0" smtClean="0">
                <a:solidFill>
                  <a:srgbClr val="3366FF"/>
                </a:solidFill>
              </a:rPr>
              <a:t>Should be allocated for their secure phonic knowledge</a:t>
            </a:r>
            <a:endParaRPr lang="en-US" dirty="0">
              <a:solidFill>
                <a:srgbClr val="3366FF"/>
              </a:solidFill>
            </a:endParaRPr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>
                <a:solidFill>
                  <a:srgbClr val="3366FF"/>
                </a:solidFill>
              </a:rPr>
              <a:t>Children will take their Reading Practice Book home</a:t>
            </a:r>
          </a:p>
          <a:p>
            <a:r>
              <a:rPr lang="en-US" dirty="0" smtClean="0">
                <a:solidFill>
                  <a:srgbClr val="3366FF"/>
                </a:solidFill>
              </a:rPr>
              <a:t>(after reading it 3 times in school)</a:t>
            </a:r>
          </a:p>
          <a:p>
            <a:r>
              <a:rPr lang="en-US" dirty="0" smtClean="0">
                <a:solidFill>
                  <a:srgbClr val="3366FF"/>
                </a:solidFill>
              </a:rPr>
              <a:t>Teachers will let you know the days books go home and </a:t>
            </a:r>
          </a:p>
          <a:p>
            <a:r>
              <a:rPr lang="en-US" dirty="0">
                <a:solidFill>
                  <a:srgbClr val="3366FF"/>
                </a:solidFill>
              </a:rPr>
              <a:t>w</a:t>
            </a:r>
            <a:r>
              <a:rPr lang="en-US" dirty="0" smtClean="0">
                <a:solidFill>
                  <a:srgbClr val="3366FF"/>
                </a:solidFill>
              </a:rPr>
              <a:t>hen they need to be in school to be changed.</a:t>
            </a:r>
          </a:p>
          <a:p>
            <a:endParaRPr lang="en-US" dirty="0" smtClean="0">
              <a:solidFill>
                <a:srgbClr val="3366FF"/>
              </a:solidFill>
            </a:endParaRPr>
          </a:p>
          <a:p>
            <a:endParaRPr lang="en-US" dirty="0">
              <a:solidFill>
                <a:srgbClr val="3366FF"/>
              </a:solidFill>
            </a:endParaRPr>
          </a:p>
          <a:p>
            <a:r>
              <a:rPr lang="en-US" dirty="0" smtClean="0">
                <a:solidFill>
                  <a:srgbClr val="3366FF"/>
                </a:solidFill>
              </a:rPr>
              <a:t>Celebrate, praise, talk about the book with you child.</a:t>
            </a:r>
          </a:p>
          <a:p>
            <a:endParaRPr lang="en-US" dirty="0" smtClean="0">
              <a:solidFill>
                <a:srgbClr val="3366FF"/>
              </a:solidFill>
            </a:endParaRPr>
          </a:p>
          <a:p>
            <a:endParaRPr lang="en-US" dirty="0">
              <a:solidFill>
                <a:srgbClr val="3366FF"/>
              </a:solidFill>
            </a:endParaRPr>
          </a:p>
          <a:p>
            <a:r>
              <a:rPr lang="en-US" dirty="0" smtClean="0">
                <a:solidFill>
                  <a:srgbClr val="3366FF"/>
                </a:solidFill>
              </a:rPr>
              <a:t>Please make sure books are in book bags so that</a:t>
            </a:r>
          </a:p>
          <a:p>
            <a:r>
              <a:rPr lang="en-US" dirty="0" smtClean="0">
                <a:solidFill>
                  <a:srgbClr val="3366FF"/>
                </a:solidFill>
              </a:rPr>
              <a:t>we can reallocate books as required</a:t>
            </a:r>
          </a:p>
          <a:p>
            <a:endParaRPr lang="en-US" dirty="0">
              <a:solidFill>
                <a:srgbClr val="3366FF"/>
              </a:solidFill>
            </a:endParaRPr>
          </a:p>
          <a:p>
            <a:endParaRPr lang="en-US" dirty="0"/>
          </a:p>
          <a:p>
            <a:r>
              <a:rPr lang="en-US" dirty="0" smtClean="0">
                <a:solidFill>
                  <a:srgbClr val="3366FF"/>
                </a:solidFill>
              </a:rPr>
              <a:t>Please look after our books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5" name="Picture 4" descr="x500_2a37ccd3-a672-4877-b56b-b9fb9356dbb6_600x6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7727" y="938792"/>
            <a:ext cx="1427461" cy="1353233"/>
          </a:xfrm>
          <a:prstGeom prst="rect">
            <a:avLst/>
          </a:prstGeom>
        </p:spPr>
      </p:pic>
      <p:pic>
        <p:nvPicPr>
          <p:cNvPr id="6" name="Picture 5" descr="x500_cb1dee7d-f67f-4777-96f8-7377cf742f41_600x60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2801" y="2889110"/>
            <a:ext cx="1438350" cy="1363556"/>
          </a:xfrm>
          <a:prstGeom prst="rect">
            <a:avLst/>
          </a:prstGeom>
        </p:spPr>
      </p:pic>
      <p:pic>
        <p:nvPicPr>
          <p:cNvPr id="7" name="Picture 6" descr="x500_db356d57-2de5-436c-b048-0df9c89d4286_1024x1024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3709" y="4795040"/>
            <a:ext cx="1305301" cy="1613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1351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x500_583ce3f0-b282-41cb-a26c-9c13e8f492b9_600x6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41" y="2000030"/>
            <a:ext cx="2056556" cy="1949616"/>
          </a:xfrm>
          <a:prstGeom prst="rect">
            <a:avLst/>
          </a:prstGeom>
        </p:spPr>
      </p:pic>
      <p:pic>
        <p:nvPicPr>
          <p:cNvPr id="7" name="Picture 6" descr="x500_a26d1c55-c8a5-42bf-b64d-385a5f9389f7_600x60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936" y="1978470"/>
            <a:ext cx="2115586" cy="2005575"/>
          </a:xfrm>
          <a:prstGeom prst="rect">
            <a:avLst/>
          </a:prstGeom>
        </p:spPr>
      </p:pic>
      <p:pic>
        <p:nvPicPr>
          <p:cNvPr id="8" name="Picture 7" descr="x500_ed231ee1-1693-4f94-ba17-af5f8e9b3887_600x600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747" y="3984045"/>
            <a:ext cx="2037052" cy="1931125"/>
          </a:xfrm>
          <a:prstGeom prst="rect">
            <a:avLst/>
          </a:prstGeom>
        </p:spPr>
      </p:pic>
      <p:pic>
        <p:nvPicPr>
          <p:cNvPr id="9" name="Picture 8" descr="x500_7f2a694d-5b3f-44d4-a393-655a977a13de_600x600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871" y="3720489"/>
            <a:ext cx="2073337" cy="1965524"/>
          </a:xfrm>
          <a:prstGeom prst="rect">
            <a:avLst/>
          </a:prstGeom>
        </p:spPr>
      </p:pic>
      <p:pic>
        <p:nvPicPr>
          <p:cNvPr id="10" name="Picture 9" descr="x500_46e7d0c7-af8e-4ef1-81fa-de84b151073f_600x600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505" y="3798116"/>
            <a:ext cx="1995663" cy="188789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795141" y="806174"/>
            <a:ext cx="68450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3366FF"/>
                </a:solidFill>
              </a:rPr>
              <a:t>Big Cat Collins Reading books are carefully matched to children’s </a:t>
            </a:r>
          </a:p>
          <a:p>
            <a:r>
              <a:rPr lang="en-US" sz="2000" b="1" dirty="0" smtClean="0">
                <a:solidFill>
                  <a:srgbClr val="3366FF"/>
                </a:solidFill>
              </a:rPr>
              <a:t>secure</a:t>
            </a:r>
            <a:r>
              <a:rPr lang="en-US" sz="2000" dirty="0" smtClean="0">
                <a:solidFill>
                  <a:srgbClr val="3366FF"/>
                </a:solidFill>
              </a:rPr>
              <a:t> phonic knowledge</a:t>
            </a:r>
            <a:endParaRPr lang="en-US" sz="2000" dirty="0">
              <a:solidFill>
                <a:srgbClr val="3366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1999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1053" y="1092974"/>
            <a:ext cx="772805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3366FF"/>
                </a:solidFill>
              </a:rPr>
              <a:t>Children will also bring home a ‘sharing book’ from our class library each week</a:t>
            </a:r>
          </a:p>
          <a:p>
            <a:endParaRPr lang="en-US" sz="2400" dirty="0" smtClean="0">
              <a:solidFill>
                <a:srgbClr val="3366FF"/>
              </a:solidFill>
            </a:endParaRPr>
          </a:p>
          <a:p>
            <a:r>
              <a:rPr lang="en-US" sz="2400" dirty="0" smtClean="0">
                <a:solidFill>
                  <a:srgbClr val="3366FF"/>
                </a:solidFill>
              </a:rPr>
              <a:t>To become lifelong readers, it is essential that they read for pleasure</a:t>
            </a:r>
          </a:p>
          <a:p>
            <a:endParaRPr lang="en-US" sz="2400" dirty="0" smtClean="0">
              <a:solidFill>
                <a:srgbClr val="3366FF"/>
              </a:solidFill>
            </a:endParaRPr>
          </a:p>
          <a:p>
            <a:r>
              <a:rPr lang="en-US" sz="2400" dirty="0" smtClean="0">
                <a:solidFill>
                  <a:srgbClr val="3366FF"/>
                </a:solidFill>
              </a:rPr>
              <a:t>Children may not be able to read this book independently but these books offer a wealth of opportunities for talking about the pictures and enjoying the story or information text.</a:t>
            </a:r>
          </a:p>
          <a:p>
            <a:endParaRPr lang="en-US" sz="2400" dirty="0" smtClean="0">
              <a:solidFill>
                <a:srgbClr val="3366FF"/>
              </a:solidFill>
            </a:endParaRPr>
          </a:p>
          <a:p>
            <a:r>
              <a:rPr lang="en-US" sz="2400" dirty="0" smtClean="0">
                <a:solidFill>
                  <a:srgbClr val="3366FF"/>
                </a:solidFill>
              </a:rPr>
              <a:t>Enjoy the book together and </a:t>
            </a:r>
          </a:p>
          <a:p>
            <a:r>
              <a:rPr lang="en-US" sz="2400" dirty="0">
                <a:solidFill>
                  <a:srgbClr val="3366FF"/>
                </a:solidFill>
              </a:rPr>
              <a:t>f</a:t>
            </a:r>
            <a:r>
              <a:rPr lang="en-US" sz="2400" dirty="0" smtClean="0">
                <a:solidFill>
                  <a:srgbClr val="3366FF"/>
                </a:solidFill>
              </a:rPr>
              <a:t>oster a love of reading</a:t>
            </a:r>
          </a:p>
          <a:p>
            <a:r>
              <a:rPr lang="en-US" sz="2400" dirty="0" smtClean="0">
                <a:solidFill>
                  <a:srgbClr val="3366FF"/>
                </a:solidFill>
              </a:rPr>
              <a:t>“pair and share”</a:t>
            </a:r>
          </a:p>
        </p:txBody>
      </p:sp>
      <p:pic>
        <p:nvPicPr>
          <p:cNvPr id="5" name="Picture 4" descr="downloa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9986" y="4651203"/>
            <a:ext cx="1291082" cy="1940150"/>
          </a:xfrm>
          <a:prstGeom prst="rect">
            <a:avLst/>
          </a:prstGeom>
        </p:spPr>
      </p:pic>
      <p:pic>
        <p:nvPicPr>
          <p:cNvPr id="6" name="Picture 5" descr="image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743" y="5067032"/>
            <a:ext cx="1297391" cy="1297391"/>
          </a:xfrm>
          <a:prstGeom prst="rect">
            <a:avLst/>
          </a:prstGeom>
        </p:spPr>
      </p:pic>
      <p:pic>
        <p:nvPicPr>
          <p:cNvPr id="7" name="Picture 6" descr="image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5527" y="1717239"/>
            <a:ext cx="985564" cy="99017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462312" y="297314"/>
            <a:ext cx="2639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0000FF"/>
                </a:solidFill>
              </a:rPr>
              <a:t>Sharing Book</a:t>
            </a:r>
            <a:endParaRPr lang="en-US" sz="3600" dirty="0">
              <a:solidFill>
                <a:srgbClr val="0000FF"/>
              </a:solidFill>
            </a:endParaRPr>
          </a:p>
        </p:txBody>
      </p:sp>
      <p:pic>
        <p:nvPicPr>
          <p:cNvPr id="10" name="Picture 9" descr="images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494" y="5197020"/>
            <a:ext cx="1394333" cy="1394333"/>
          </a:xfrm>
          <a:prstGeom prst="rect">
            <a:avLst/>
          </a:prstGeom>
        </p:spPr>
      </p:pic>
      <p:pic>
        <p:nvPicPr>
          <p:cNvPr id="11" name="Picture 10" descr="images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9915" y="3015145"/>
            <a:ext cx="1061176" cy="1326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6007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What else can parents do?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80060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2800" dirty="0" smtClean="0">
                <a:solidFill>
                  <a:srgbClr val="3366FF"/>
                </a:solidFill>
              </a:rPr>
              <a:t>Please look at the Little </a:t>
            </a:r>
            <a:r>
              <a:rPr lang="en-US" sz="2800" dirty="0" err="1">
                <a:solidFill>
                  <a:srgbClr val="3366FF"/>
                </a:solidFill>
              </a:rPr>
              <a:t>W</a:t>
            </a:r>
            <a:r>
              <a:rPr lang="en-US" sz="2800" dirty="0" err="1" smtClean="0">
                <a:solidFill>
                  <a:srgbClr val="3366FF"/>
                </a:solidFill>
              </a:rPr>
              <a:t>andle</a:t>
            </a:r>
            <a:r>
              <a:rPr lang="en-US" sz="2800" dirty="0" smtClean="0">
                <a:solidFill>
                  <a:srgbClr val="3366FF"/>
                </a:solidFill>
              </a:rPr>
              <a:t> videos and guidance for </a:t>
            </a:r>
            <a:r>
              <a:rPr lang="en-US" sz="2800" dirty="0" smtClean="0">
                <a:solidFill>
                  <a:srgbClr val="3366FF"/>
                </a:solidFill>
              </a:rPr>
              <a:t>parents</a:t>
            </a:r>
          </a:p>
          <a:p>
            <a:pPr marL="0" indent="0">
              <a:buNone/>
            </a:pPr>
            <a:r>
              <a:rPr lang="en-US" sz="2800" dirty="0">
                <a:solidFill>
                  <a:srgbClr val="3366FF"/>
                </a:solidFill>
                <a:hlinkClick r:id="rId2"/>
              </a:rPr>
              <a:t>https://www.littlewandlelettersandsounds.org.uk/resources/for-parents</a:t>
            </a:r>
            <a:r>
              <a:rPr lang="en-US" sz="2800" dirty="0" smtClean="0">
                <a:solidFill>
                  <a:srgbClr val="3366FF"/>
                </a:solidFill>
                <a:hlinkClick r:id="rId2"/>
              </a:rPr>
              <a:t>/</a:t>
            </a:r>
            <a:endParaRPr lang="en-US" sz="2800" dirty="0" smtClean="0">
              <a:solidFill>
                <a:srgbClr val="3366FF"/>
              </a:solidFill>
            </a:endParaRPr>
          </a:p>
          <a:p>
            <a:pPr marL="0" indent="0">
              <a:buNone/>
            </a:pPr>
            <a:endParaRPr lang="en-US" sz="2800" dirty="0">
              <a:solidFill>
                <a:srgbClr val="3366FF"/>
              </a:solidFill>
            </a:endParaRPr>
          </a:p>
          <a:p>
            <a:pPr marL="0" indent="0">
              <a:buNone/>
            </a:pPr>
            <a:r>
              <a:rPr lang="en-US" sz="2800" dirty="0" smtClean="0">
                <a:solidFill>
                  <a:srgbClr val="3366FF"/>
                </a:solidFill>
              </a:rPr>
              <a:t>Support children in learning the alphabetic code</a:t>
            </a:r>
          </a:p>
          <a:p>
            <a:pPr marL="0" indent="0">
              <a:buNone/>
            </a:pPr>
            <a:endParaRPr lang="en-US" sz="2800" dirty="0" smtClean="0">
              <a:solidFill>
                <a:srgbClr val="3366FF"/>
              </a:solidFill>
            </a:endParaRPr>
          </a:p>
          <a:p>
            <a:pPr marL="0" indent="0">
              <a:buNone/>
            </a:pPr>
            <a:r>
              <a:rPr lang="en-US" sz="2800" dirty="0" smtClean="0">
                <a:solidFill>
                  <a:srgbClr val="3366FF"/>
                </a:solidFill>
              </a:rPr>
              <a:t>Let your child “show off” their reading to you and celebrate and praise all the way!</a:t>
            </a:r>
          </a:p>
          <a:p>
            <a:pPr marL="0" indent="0">
              <a:buNone/>
            </a:pPr>
            <a:endParaRPr lang="en-US" dirty="0" smtClean="0">
              <a:solidFill>
                <a:srgbClr val="3366FF"/>
              </a:solidFill>
            </a:endParaRPr>
          </a:p>
          <a:p>
            <a:pPr marL="0" indent="0">
              <a:buNone/>
            </a:pPr>
            <a:r>
              <a:rPr lang="en-US" sz="2800" dirty="0" smtClean="0">
                <a:solidFill>
                  <a:srgbClr val="3366FF"/>
                </a:solidFill>
              </a:rPr>
              <a:t>Share books with your children for pleasure</a:t>
            </a:r>
          </a:p>
          <a:p>
            <a:pPr marL="0" indent="0">
              <a:buNone/>
            </a:pPr>
            <a:endParaRPr lang="en-US" sz="2800" dirty="0">
              <a:solidFill>
                <a:srgbClr val="3366FF"/>
              </a:solidFill>
            </a:endParaRPr>
          </a:p>
          <a:p>
            <a:pPr marL="0" indent="0">
              <a:buNone/>
            </a:pPr>
            <a:r>
              <a:rPr lang="en-US" sz="2800" dirty="0" smtClean="0">
                <a:solidFill>
                  <a:srgbClr val="3366FF"/>
                </a:solidFill>
              </a:rPr>
              <a:t>Check on your class page for documents to support reading and phonics</a:t>
            </a:r>
            <a:endParaRPr lang="en-US" sz="2800" dirty="0">
              <a:solidFill>
                <a:srgbClr val="3366FF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131" y="3657917"/>
            <a:ext cx="1308100" cy="14052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256783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1685</TotalTime>
  <Words>942</Words>
  <Application>Microsoft Office PowerPoint</Application>
  <PresentationFormat>On-screen Show (4:3)</PresentationFormat>
  <Paragraphs>157</Paragraphs>
  <Slides>17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Comic Sans MS</vt:lpstr>
      <vt:lpstr>Mangal</vt:lpstr>
      <vt:lpstr>Office Theme</vt:lpstr>
      <vt:lpstr> Phonics and Early Reading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else can parents do?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Nicholas Crook</dc:creator>
  <cp:lastModifiedBy>Sarum</cp:lastModifiedBy>
  <cp:revision>71</cp:revision>
  <dcterms:created xsi:type="dcterms:W3CDTF">2021-09-24T13:21:19Z</dcterms:created>
  <dcterms:modified xsi:type="dcterms:W3CDTF">2021-09-30T21:10:12Z</dcterms:modified>
</cp:coreProperties>
</file>