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2"/>
  </p:notesMasterIdLst>
  <p:sldIdLst>
    <p:sldId id="257" r:id="rId2"/>
    <p:sldId id="256" r:id="rId3"/>
    <p:sldId id="259" r:id="rId4"/>
    <p:sldId id="269" r:id="rId5"/>
    <p:sldId id="260" r:id="rId6"/>
    <p:sldId id="267" r:id="rId7"/>
    <p:sldId id="268" r:id="rId8"/>
    <p:sldId id="266" r:id="rId9"/>
    <p:sldId id="270" r:id="rId10"/>
    <p:sldId id="271" r:id="rId11"/>
    <p:sldId id="272" r:id="rId12"/>
    <p:sldId id="278" r:id="rId13"/>
    <p:sldId id="274" r:id="rId14"/>
    <p:sldId id="276" r:id="rId15"/>
    <p:sldId id="275" r:id="rId16"/>
    <p:sldId id="277" r:id="rId17"/>
    <p:sldId id="263" r:id="rId18"/>
    <p:sldId id="261" r:id="rId19"/>
    <p:sldId id="265" r:id="rId20"/>
    <p:sldId id="264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9934D7-6AC3-4716-9080-51EFA7331D8C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AF09A0-8A36-4739-9C80-F120F1CCCE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2260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C0A358-B697-42E3-ABC4-6A9656BC5175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051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2105-8ACA-4CA9-8318-CB1E257682BD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1E518-C352-44E8-AC08-FC96CA546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946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2105-8ACA-4CA9-8318-CB1E257682BD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1E518-C352-44E8-AC08-FC96CA546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974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2105-8ACA-4CA9-8318-CB1E257682BD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1E518-C352-44E8-AC08-FC96CA546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051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2105-8ACA-4CA9-8318-CB1E257682BD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1E518-C352-44E8-AC08-FC96CA546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143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2105-8ACA-4CA9-8318-CB1E257682BD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1E518-C352-44E8-AC08-FC96CA546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560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2105-8ACA-4CA9-8318-CB1E257682BD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1E518-C352-44E8-AC08-FC96CA546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371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2105-8ACA-4CA9-8318-CB1E257682BD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1E518-C352-44E8-AC08-FC96CA546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253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2105-8ACA-4CA9-8318-CB1E257682BD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1E518-C352-44E8-AC08-FC96CA546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557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2105-8ACA-4CA9-8318-CB1E257682BD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1E518-C352-44E8-AC08-FC96CA546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047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2105-8ACA-4CA9-8318-CB1E257682BD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1E518-C352-44E8-AC08-FC96CA546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737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2105-8ACA-4CA9-8318-CB1E257682BD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1E518-C352-44E8-AC08-FC96CA546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1380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2105-8ACA-4CA9-8318-CB1E257682BD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1E518-C352-44E8-AC08-FC96CA54649A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52981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2105-8ACA-4CA9-8318-CB1E257682BD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1E518-C352-44E8-AC08-FC96CA546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74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2105-8ACA-4CA9-8318-CB1E257682BD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1E518-C352-44E8-AC08-FC96CA546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5429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2105-8ACA-4CA9-8318-CB1E257682BD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1E518-C352-44E8-AC08-FC96CA546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7555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2105-8ACA-4CA9-8318-CB1E257682BD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1E518-C352-44E8-AC08-FC96CA546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4392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C2105-8ACA-4CA9-8318-CB1E257682BD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1E518-C352-44E8-AC08-FC96CA546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211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6F1C2105-8ACA-4CA9-8318-CB1E257682BD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1E518-C352-44E8-AC08-FC96CA546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6878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letters&amp;source=images&amp;cd=&amp;cad=rja&amp;docid=DfjKj7GXGENvoM&amp;tbnid=0DhBF8gLzheWMM:&amp;ved=0CAUQjRw&amp;url=http://www.bitterwallet.com/time-to-hand-in-those-scam-letters-crimefighters/6927&amp;ei=SdtBUeH6JY6o0AWa_YHgBA&amp;bvm=bv.43287494,d.d2k&amp;psig=AFQjCNGCea54TtnFtv2-ahTD2UurwTgkQw&amp;ust=1363356857327248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GB" dirty="0"/>
            </a:br>
            <a:r>
              <a:rPr lang="en-GB" dirty="0"/>
              <a:t>Bar Modelling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Bar Modelling?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Part, Part, Whole?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How do I know when to use it?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How to apply Bar Modelling to mathematical questions?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9038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12924" y="1720850"/>
            <a:ext cx="8245475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3200" dirty="0">
                <a:latin typeface="+mn-lt"/>
                <a:cs typeface="Arial" pitchFamily="34" charset="0"/>
              </a:rPr>
              <a:t>When solving word problems, it is often not the calculation that children can’t do – rather they are not sure </a:t>
            </a:r>
            <a:r>
              <a:rPr lang="en-GB" sz="3200" dirty="0">
                <a:solidFill>
                  <a:srgbClr val="FF0000"/>
                </a:solidFill>
                <a:latin typeface="+mn-lt"/>
                <a:cs typeface="Arial" pitchFamily="34" charset="0"/>
              </a:rPr>
              <a:t>which calculation </a:t>
            </a:r>
            <a:r>
              <a:rPr lang="en-GB" sz="3200" dirty="0">
                <a:latin typeface="+mn-lt"/>
                <a:cs typeface="Arial" pitchFamily="34" charset="0"/>
              </a:rPr>
              <a:t>they need to do.</a:t>
            </a:r>
          </a:p>
          <a:p>
            <a:pPr algn="ctr">
              <a:defRPr/>
            </a:pPr>
            <a:r>
              <a:rPr lang="en-GB" sz="3200" dirty="0">
                <a:latin typeface="+mn-lt"/>
                <a:cs typeface="Arial" pitchFamily="34" charset="0"/>
              </a:rPr>
              <a:t>(NCETM, 2013)</a:t>
            </a:r>
          </a:p>
          <a:p>
            <a:pPr>
              <a:defRPr/>
            </a:pP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8450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Part, Part, Whole 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  <a:defRPr/>
            </a:pPr>
            <a:endParaRPr lang="en-GB" altLang="en-US" sz="2400" dirty="0"/>
          </a:p>
          <a:p>
            <a:pPr eaLnBrk="1" hangingPunct="1">
              <a:buFont typeface="Arial" charset="0"/>
              <a:buChar char="•"/>
              <a:defRPr/>
            </a:pPr>
            <a:endParaRPr lang="en-GB" altLang="en-US" sz="2400" dirty="0"/>
          </a:p>
          <a:p>
            <a:pPr eaLnBrk="1" hangingPunct="1">
              <a:buFont typeface="Arial" charset="0"/>
              <a:buChar char="•"/>
              <a:defRPr/>
            </a:pPr>
            <a:endParaRPr lang="en-GB" altLang="en-US" dirty="0"/>
          </a:p>
          <a:p>
            <a:pPr eaLnBrk="1" hangingPunct="1">
              <a:buFont typeface="Arial" charset="0"/>
              <a:buChar char="•"/>
              <a:defRPr/>
            </a:pPr>
            <a:endParaRPr lang="en-GB" altLang="en-US" dirty="0"/>
          </a:p>
          <a:p>
            <a:pPr marL="0" indent="0" eaLnBrk="1" hangingPunct="1">
              <a:buFont typeface="Arial" charset="0"/>
              <a:buNone/>
              <a:defRPr/>
            </a:pPr>
            <a:endParaRPr lang="en-GB" alt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>
              <a:buFont typeface="Arial" charset="0"/>
              <a:buChar char="•"/>
              <a:defRPr/>
            </a:pPr>
            <a:endParaRPr lang="en-GB" altLang="en-US" sz="2400" dirty="0"/>
          </a:p>
          <a:p>
            <a:pPr>
              <a:buFont typeface="Arial" charset="0"/>
              <a:buChar char="•"/>
              <a:defRPr/>
            </a:pPr>
            <a:endParaRPr lang="en-GB" altLang="en-US" sz="2400" dirty="0"/>
          </a:p>
          <a:p>
            <a:pPr>
              <a:buFont typeface="Arial" charset="0"/>
              <a:buChar char="•"/>
              <a:defRPr/>
            </a:pPr>
            <a:endParaRPr lang="en-GB" altLang="en-US" dirty="0"/>
          </a:p>
          <a:p>
            <a:pPr>
              <a:buFont typeface="Arial" charset="0"/>
              <a:buChar char="•"/>
              <a:defRPr/>
            </a:pPr>
            <a:endParaRPr lang="en-GB" altLang="en-US" dirty="0"/>
          </a:p>
          <a:p>
            <a:pPr marL="0" indent="0">
              <a:buFont typeface="Arial" charset="0"/>
              <a:buNone/>
              <a:defRPr/>
            </a:pPr>
            <a:endParaRPr lang="en-GB" alt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111" y="1526414"/>
            <a:ext cx="4273789" cy="21140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9771" y="1561362"/>
            <a:ext cx="3190875" cy="15716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1224" y="4047655"/>
            <a:ext cx="4286250" cy="1666875"/>
          </a:xfrm>
          <a:prstGeom prst="rect">
            <a:avLst/>
          </a:prstGeom>
        </p:spPr>
      </p:pic>
      <p:sp>
        <p:nvSpPr>
          <p:cNvPr id="9" name="Flowchart: Connector 8"/>
          <p:cNvSpPr/>
          <p:nvPr/>
        </p:nvSpPr>
        <p:spPr>
          <a:xfrm>
            <a:off x="1897029" y="4047655"/>
            <a:ext cx="1223493" cy="110758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0" name="Flowchart: Connector 9"/>
          <p:cNvSpPr/>
          <p:nvPr/>
        </p:nvSpPr>
        <p:spPr>
          <a:xfrm>
            <a:off x="1555739" y="5434880"/>
            <a:ext cx="682580" cy="5338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2982675" y="5413934"/>
            <a:ext cx="682580" cy="5338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1</a:t>
            </a:r>
          </a:p>
        </p:txBody>
      </p:sp>
      <p:cxnSp>
        <p:nvCxnSpPr>
          <p:cNvPr id="14" name="Straight Connector 13"/>
          <p:cNvCxnSpPr>
            <a:stCxn id="10" idx="0"/>
          </p:cNvCxnSpPr>
          <p:nvPr/>
        </p:nvCxnSpPr>
        <p:spPr>
          <a:xfrm flipV="1">
            <a:off x="1897029" y="5009882"/>
            <a:ext cx="341290" cy="4249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 flipV="1">
            <a:off x="2783740" y="5026444"/>
            <a:ext cx="472640" cy="4084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9003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7286" y="264080"/>
            <a:ext cx="8180590" cy="5995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724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I have 5 pencils and 3 erasers. How may more pencils do I have than erasers?</a:t>
            </a:r>
          </a:p>
        </p:txBody>
      </p:sp>
      <p:pic>
        <p:nvPicPr>
          <p:cNvPr id="4" name="Content Placeholder 3" descr="comparison-concept-00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83" y="1853248"/>
            <a:ext cx="4981575" cy="338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comparison-concept-00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1687" y="3850071"/>
            <a:ext cx="3426719" cy="2325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5639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496" y="622278"/>
            <a:ext cx="7900066" cy="181182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7459" y="2621185"/>
            <a:ext cx="5607676" cy="393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4411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338" y="1281246"/>
            <a:ext cx="9916732" cy="513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087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6111" y="445915"/>
            <a:ext cx="9404723" cy="5733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0075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685" y="540107"/>
            <a:ext cx="7862385" cy="360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7185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223" y="1267560"/>
            <a:ext cx="8345510" cy="4334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8003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925" y="908177"/>
            <a:ext cx="6722704" cy="4954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5939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1275" y="566671"/>
            <a:ext cx="4372788" cy="32229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00012" y="4329122"/>
            <a:ext cx="748262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kern="0" dirty="0">
                <a:latin typeface="Arial" pitchFamily="34" charset="0"/>
                <a:cs typeface="Arial" pitchFamily="34" charset="0"/>
              </a:rPr>
              <a:t>If Sally has 36 then each section is worth 12 marbles. </a:t>
            </a:r>
          </a:p>
          <a:p>
            <a:r>
              <a:rPr lang="en-GB" kern="0" dirty="0">
                <a:latin typeface="Arial" pitchFamily="34" charset="0"/>
                <a:cs typeface="Arial" pitchFamily="34" charset="0"/>
              </a:rPr>
              <a:t>(3 sections each containing 12 marbles = 36 marbles)</a:t>
            </a:r>
          </a:p>
          <a:p>
            <a:endParaRPr lang="en-GB" kern="0" dirty="0">
              <a:latin typeface="Arial" pitchFamily="34" charset="0"/>
              <a:cs typeface="Arial" pitchFamily="34" charset="0"/>
            </a:endParaRPr>
          </a:p>
          <a:p>
            <a:r>
              <a:rPr lang="en-GB" kern="0" dirty="0">
                <a:latin typeface="Arial" pitchFamily="34" charset="0"/>
                <a:cs typeface="Arial" pitchFamily="34" charset="0"/>
              </a:rPr>
              <a:t>Therefore Tim has two sets of 12 marbles = 24 marbles</a:t>
            </a:r>
          </a:p>
          <a:p>
            <a:endParaRPr lang="en-GB" kern="0" dirty="0">
              <a:latin typeface="Arial" pitchFamily="34" charset="0"/>
              <a:cs typeface="Arial" pitchFamily="34" charset="0"/>
            </a:endParaRPr>
          </a:p>
          <a:p>
            <a:r>
              <a:rPr lang="en-GB" kern="0" dirty="0">
                <a:latin typeface="Arial" pitchFamily="34" charset="0"/>
                <a:cs typeface="Arial" pitchFamily="34" charset="0"/>
              </a:rPr>
              <a:t>In total there are 36 + 24 marbles……. 36 + 24 = ?</a:t>
            </a:r>
          </a:p>
          <a:p>
            <a:r>
              <a:rPr lang="en-GB" kern="0" dirty="0">
                <a:latin typeface="Arial" pitchFamily="34" charset="0"/>
                <a:cs typeface="Arial" pitchFamily="34" charset="0"/>
              </a:rPr>
              <a:t>There are 60 marbles in total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4105" y="1669635"/>
            <a:ext cx="3851242" cy="3213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9716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Key Stage 2 SATS</a:t>
            </a:r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8761" y="1916833"/>
            <a:ext cx="8458530" cy="358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370219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116" y="358489"/>
            <a:ext cx="7137092" cy="3028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682840" y="3904119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kern="0" dirty="0">
                <a:latin typeface="Arial" pitchFamily="34" charset="0"/>
                <a:cs typeface="Arial" pitchFamily="34" charset="0"/>
              </a:rPr>
              <a:t>Red : White</a:t>
            </a:r>
          </a:p>
          <a:p>
            <a:r>
              <a:rPr lang="en-GB" kern="0" dirty="0">
                <a:latin typeface="Arial" pitchFamily="34" charset="0"/>
                <a:cs typeface="Arial" pitchFamily="34" charset="0"/>
              </a:rPr>
              <a:t>     3 : 4                          Total Bulbs = 7</a:t>
            </a:r>
          </a:p>
          <a:p>
            <a:endParaRPr lang="en-GB" kern="0" dirty="0">
              <a:latin typeface="Arial" pitchFamily="34" charset="0"/>
              <a:cs typeface="Arial" pitchFamily="34" charset="0"/>
            </a:endParaRPr>
          </a:p>
          <a:p>
            <a:r>
              <a:rPr lang="en-GB" kern="0" dirty="0">
                <a:latin typeface="Arial" pitchFamily="34" charset="0"/>
                <a:cs typeface="Arial" pitchFamily="34" charset="0"/>
              </a:rPr>
              <a:t>    30 : 40</a:t>
            </a:r>
          </a:p>
          <a:p>
            <a:r>
              <a:rPr lang="en-GB" kern="0" dirty="0">
                <a:latin typeface="Arial" pitchFamily="34" charset="0"/>
                <a:cs typeface="Arial" pitchFamily="34" charset="0"/>
              </a:rPr>
              <a:t>    60 : 80</a:t>
            </a:r>
          </a:p>
          <a:p>
            <a:endParaRPr lang="en-GB" kern="0" dirty="0">
              <a:latin typeface="Arial" pitchFamily="34" charset="0"/>
              <a:cs typeface="Arial" pitchFamily="34" charset="0"/>
            </a:endParaRPr>
          </a:p>
          <a:p>
            <a:endParaRPr lang="en-GB" kern="0" dirty="0">
              <a:latin typeface="Arial" pitchFamily="34" charset="0"/>
              <a:cs typeface="Arial" pitchFamily="34" charset="0"/>
            </a:endParaRPr>
          </a:p>
          <a:p>
            <a:r>
              <a:rPr lang="en-GB" kern="0" dirty="0">
                <a:latin typeface="Arial" pitchFamily="34" charset="0"/>
                <a:cs typeface="Arial" pitchFamily="34" charset="0"/>
              </a:rPr>
              <a:t>60 red bulbs ( 3 x 20 )</a:t>
            </a:r>
          </a:p>
          <a:p>
            <a:r>
              <a:rPr lang="en-GB" kern="0" dirty="0">
                <a:latin typeface="Arial" pitchFamily="34" charset="0"/>
                <a:cs typeface="Arial" pitchFamily="34" charset="0"/>
              </a:rPr>
              <a:t>Therefore the number of white bulbs is 4 x 20 = 80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228" y="2537244"/>
            <a:ext cx="4730414" cy="3432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8578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 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2286001" y="2060849"/>
            <a:ext cx="7921625" cy="4385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defRPr sz="3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  <a:defRPr sz="28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–"/>
              <a:defRPr sz="24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/>
            <a:r>
              <a:rPr lang="en-GB" kern="0" dirty="0">
                <a:latin typeface="Arial" pitchFamily="34" charset="0"/>
                <a:cs typeface="Arial" pitchFamily="34" charset="0"/>
              </a:rPr>
              <a:t>Ralph posts 40 letters, some of which are first class, and some are second.</a:t>
            </a:r>
          </a:p>
          <a:p>
            <a:pPr marL="0" indent="0"/>
            <a:endParaRPr lang="en-GB" kern="0" dirty="0">
              <a:latin typeface="Arial" pitchFamily="34" charset="0"/>
              <a:cs typeface="Arial" pitchFamily="34" charset="0"/>
            </a:endParaRPr>
          </a:p>
          <a:p>
            <a:pPr marL="0" indent="0"/>
            <a:r>
              <a:rPr lang="en-GB" kern="0" dirty="0">
                <a:latin typeface="Arial" pitchFamily="34" charset="0"/>
                <a:cs typeface="Arial" pitchFamily="34" charset="0"/>
              </a:rPr>
              <a:t>He posts four times as many second class letters as first.</a:t>
            </a:r>
          </a:p>
          <a:p>
            <a:pPr marL="0" indent="0"/>
            <a:endParaRPr lang="en-GB" kern="0" dirty="0">
              <a:latin typeface="Arial" pitchFamily="34" charset="0"/>
              <a:cs typeface="Arial" pitchFamily="34" charset="0"/>
            </a:endParaRPr>
          </a:p>
          <a:p>
            <a:pPr marL="0" indent="0"/>
            <a:r>
              <a:rPr lang="en-GB" kern="0" dirty="0">
                <a:latin typeface="Arial" pitchFamily="34" charset="0"/>
                <a:cs typeface="Arial" pitchFamily="34" charset="0"/>
              </a:rPr>
              <a:t>How many of each class of letter does he post?</a:t>
            </a:r>
          </a:p>
        </p:txBody>
      </p:sp>
      <p:pic>
        <p:nvPicPr>
          <p:cNvPr id="1028" name="Picture 4" descr="http://www.bitterwallet.com/wp-content/uploads/2009/01/3letters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5" y="1"/>
            <a:ext cx="1944215" cy="1806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 rot="19689831">
            <a:off x="1596912" y="416100"/>
            <a:ext cx="2807766" cy="1077218"/>
          </a:xfrm>
          <a:prstGeom prst="rect">
            <a:avLst/>
          </a:prstGeom>
          <a:solidFill>
            <a:srgbClr val="FFC000"/>
          </a:solidFill>
          <a:ln>
            <a:solidFill>
              <a:srgbClr val="00628E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628E"/>
                </a:solidFill>
                <a:latin typeface="Arial" pitchFamily="34" charset="0"/>
                <a:cs typeface="Arial" pitchFamily="34" charset="0"/>
              </a:rPr>
              <a:t>GCSE higher paper 2012!</a:t>
            </a:r>
          </a:p>
        </p:txBody>
      </p:sp>
    </p:spTree>
    <p:extLst>
      <p:ext uri="{BB962C8B-B14F-4D97-AF65-F5344CB8AC3E}">
        <p14:creationId xmlns:p14="http://schemas.microsoft.com/office/powerpoint/2010/main" val="337505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26017" y="72303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kern="0" dirty="0">
                <a:latin typeface="Arial" pitchFamily="34" charset="0"/>
                <a:cs typeface="Arial" pitchFamily="34" charset="0"/>
              </a:rPr>
              <a:t>Ralph posts 40 letters, some of which are first class, and some are second.</a:t>
            </a:r>
          </a:p>
          <a:p>
            <a:endParaRPr lang="en-GB" kern="0" dirty="0">
              <a:latin typeface="Arial" pitchFamily="34" charset="0"/>
              <a:cs typeface="Arial" pitchFamily="34" charset="0"/>
            </a:endParaRPr>
          </a:p>
          <a:p>
            <a:r>
              <a:rPr lang="en-GB" kern="0" dirty="0">
                <a:latin typeface="Arial" pitchFamily="34" charset="0"/>
                <a:cs typeface="Arial" pitchFamily="34" charset="0"/>
              </a:rPr>
              <a:t>He posts four times as many second class letters as first.</a:t>
            </a:r>
          </a:p>
          <a:p>
            <a:endParaRPr lang="en-GB" kern="0" dirty="0">
              <a:latin typeface="Arial" pitchFamily="34" charset="0"/>
              <a:cs typeface="Arial" pitchFamily="34" charset="0"/>
            </a:endParaRPr>
          </a:p>
          <a:p>
            <a:r>
              <a:rPr lang="en-GB" kern="0" dirty="0">
                <a:latin typeface="Arial" pitchFamily="34" charset="0"/>
                <a:cs typeface="Arial" pitchFamily="34" charset="0"/>
              </a:rPr>
              <a:t>How many of each class of letter does he post?</a:t>
            </a:r>
          </a:p>
        </p:txBody>
      </p:sp>
      <p:sp>
        <p:nvSpPr>
          <p:cNvPr id="3" name="Rectangle 2"/>
          <p:cNvSpPr/>
          <p:nvPr/>
        </p:nvSpPr>
        <p:spPr>
          <a:xfrm>
            <a:off x="1429555" y="2833026"/>
            <a:ext cx="874046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Second Class: First Class</a:t>
            </a:r>
          </a:p>
          <a:p>
            <a:r>
              <a:rPr lang="en-GB" b="1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      4 : 1 ……… Total Letters =5        </a:t>
            </a:r>
          </a:p>
          <a:p>
            <a:r>
              <a:rPr lang="en-GB" b="1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 want 8 times more letters (5 x 8 = 40)</a:t>
            </a:r>
          </a:p>
          <a:p>
            <a:r>
              <a:rPr lang="en-GB" b="1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 x 8 = 32</a:t>
            </a:r>
          </a:p>
          <a:p>
            <a:r>
              <a:rPr lang="en-GB" b="1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 x 8 = 8</a:t>
            </a:r>
          </a:p>
          <a:p>
            <a:endParaRPr lang="en-GB" b="1" kern="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GB" b="1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OR </a:t>
            </a:r>
          </a:p>
          <a:p>
            <a:r>
              <a:rPr lang="en-GB" b="1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8:2 ………. Total Letters = 10</a:t>
            </a:r>
          </a:p>
          <a:p>
            <a:endParaRPr lang="en-GB" b="1" kern="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GB" b="1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16:4 ……… Total Letters = 20</a:t>
            </a:r>
          </a:p>
          <a:p>
            <a:endParaRPr lang="en-GB" b="1" kern="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GB" b="1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32:8 ……… Total Letters = 40</a:t>
            </a:r>
          </a:p>
          <a:p>
            <a:endParaRPr lang="en-GB" kern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22017" y="5447762"/>
            <a:ext cx="37091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 posts 32 Second Class Letters and 8 First Class Letters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63" y="2477363"/>
            <a:ext cx="5113424" cy="2396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7315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78039" y="610472"/>
            <a:ext cx="8229600" cy="59578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43174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54955" y="1100988"/>
            <a:ext cx="8916324" cy="5383678"/>
          </a:xfrm>
        </p:spPr>
      </p:pic>
    </p:spTree>
    <p:extLst>
      <p:ext uri="{BB962C8B-B14F-4D97-AF65-F5344CB8AC3E}">
        <p14:creationId xmlns:p14="http://schemas.microsoft.com/office/powerpoint/2010/main" val="27559132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3574" y="1146220"/>
            <a:ext cx="9107039" cy="5327605"/>
          </a:xfrm>
          <a:noFill/>
        </p:spPr>
      </p:pic>
    </p:spTree>
    <p:extLst>
      <p:ext uri="{BB962C8B-B14F-4D97-AF65-F5344CB8AC3E}">
        <p14:creationId xmlns:p14="http://schemas.microsoft.com/office/powerpoint/2010/main" val="5107286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09758" y="542924"/>
            <a:ext cx="8323262" cy="5705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005405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100</TotalTime>
  <Words>344</Words>
  <Application>Microsoft Office PowerPoint</Application>
  <PresentationFormat>Widescreen</PresentationFormat>
  <Paragraphs>64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ＭＳ Ｐゴシック</vt:lpstr>
      <vt:lpstr>Arial</vt:lpstr>
      <vt:lpstr>Calibri</vt:lpstr>
      <vt:lpstr>Century Gothic</vt:lpstr>
      <vt:lpstr>Wingdings 3</vt:lpstr>
      <vt:lpstr>Ion</vt:lpstr>
      <vt:lpstr> Bar Modelling </vt:lpstr>
      <vt:lpstr>PowerPoint Presentation</vt:lpstr>
      <vt:lpstr>Part, Part, Whole </vt:lpstr>
      <vt:lpstr>PowerPoint Presentation</vt:lpstr>
      <vt:lpstr>I have 5 pencils and 3 erasers. How may more pencils do I have than erasers?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Key Stage 2 SATS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 Modelling</dc:title>
  <dc:creator>Clarendon</dc:creator>
  <cp:lastModifiedBy>Emma Wilkinson</cp:lastModifiedBy>
  <cp:revision>14</cp:revision>
  <dcterms:created xsi:type="dcterms:W3CDTF">2018-03-17T14:07:27Z</dcterms:created>
  <dcterms:modified xsi:type="dcterms:W3CDTF">2023-03-27T11:09:22Z</dcterms:modified>
</cp:coreProperties>
</file>