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8288000" cy="10287000"/>
  <p:notesSz cx="6858000" cy="9144000"/>
  <p:embeddedFontLst>
    <p:embeddedFont>
      <p:font typeface="Ahkio" panose="020B0604020202020204" charset="0"/>
      <p:regular r:id="rId15"/>
    </p:embeddedFont>
    <p:embeddedFont>
      <p:font typeface="Arial Bold" panose="020B0704020202020204" pitchFamily="34" charset="0"/>
      <p:regular r:id="rId16"/>
      <p:bold r:id="rId17"/>
    </p:embeddedFont>
    <p:embeddedFont>
      <p:font typeface="Calibri" panose="020F0502020204030204" pitchFamily="34" charset="0"/>
      <p:regular r:id="rId18"/>
      <p:bold r:id="rId19"/>
      <p:italic r:id="rId20"/>
      <p:boldItalic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80" d="100"/>
          <a:sy n="80" d="100"/>
        </p:scale>
        <p:origin x="234"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6/17/2026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sv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 Id="rId5" Type="http://schemas.openxmlformats.org/officeDocument/2006/relationships/image" Target="../media/image28.jpeg"/><Relationship Id="rId4" Type="http://schemas.openxmlformats.org/officeDocument/2006/relationships/image" Target="../media/image27.jpeg"/></Relationships>
</file>

<file path=ppt/slides/_rels/slide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png"/><Relationship Id="rId1" Type="http://schemas.openxmlformats.org/officeDocument/2006/relationships/slideLayout" Target="../slideLayouts/slideLayout7.xml"/><Relationship Id="rId5" Type="http://schemas.openxmlformats.org/officeDocument/2006/relationships/image" Target="../media/image34.jpeg"/><Relationship Id="rId4" Type="http://schemas.openxmlformats.org/officeDocument/2006/relationships/image" Target="../media/image33.jpeg"/></Relationships>
</file>

<file path=ppt/slides/_rels/slide1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72058"/>
        </a:solidFill>
        <a:effectLst/>
      </p:bgPr>
    </p:bg>
    <p:spTree>
      <p:nvGrpSpPr>
        <p:cNvPr id="1" name=""/>
        <p:cNvGrpSpPr/>
        <p:nvPr/>
      </p:nvGrpSpPr>
      <p:grpSpPr>
        <a:xfrm>
          <a:off x="0" y="0"/>
          <a:ext cx="0" cy="0"/>
          <a:chOff x="0" y="0"/>
          <a:chExt cx="0" cy="0"/>
        </a:xfrm>
      </p:grpSpPr>
      <p:sp>
        <p:nvSpPr>
          <p:cNvPr id="2" name="Freeform 2"/>
          <p:cNvSpPr/>
          <p:nvPr/>
        </p:nvSpPr>
        <p:spPr>
          <a:xfrm>
            <a:off x="243119" y="331839"/>
            <a:ext cx="2247644" cy="2197972"/>
          </a:xfrm>
          <a:custGeom>
            <a:avLst/>
            <a:gdLst/>
            <a:ahLst/>
            <a:cxnLst/>
            <a:rect l="l" t="t" r="r" b="b"/>
            <a:pathLst>
              <a:path w="2247644" h="2197972">
                <a:moveTo>
                  <a:pt x="0" y="0"/>
                </a:moveTo>
                <a:lnTo>
                  <a:pt x="2247644" y="0"/>
                </a:lnTo>
                <a:lnTo>
                  <a:pt x="2247644" y="2197972"/>
                </a:lnTo>
                <a:lnTo>
                  <a:pt x="0" y="2197972"/>
                </a:lnTo>
                <a:lnTo>
                  <a:pt x="0" y="0"/>
                </a:lnTo>
                <a:close/>
              </a:path>
            </a:pathLst>
          </a:custGeom>
          <a:blipFill>
            <a:blip r:embed="rId2"/>
            <a:stretch>
              <a:fillRect/>
            </a:stretch>
          </a:blipFill>
        </p:spPr>
      </p:sp>
      <p:sp>
        <p:nvSpPr>
          <p:cNvPr id="3" name="Freeform 3"/>
          <p:cNvSpPr/>
          <p:nvPr/>
        </p:nvSpPr>
        <p:spPr>
          <a:xfrm>
            <a:off x="6124106" y="155073"/>
            <a:ext cx="1423963" cy="1473136"/>
          </a:xfrm>
          <a:custGeom>
            <a:avLst/>
            <a:gdLst/>
            <a:ahLst/>
            <a:cxnLst/>
            <a:rect l="l" t="t" r="r" b="b"/>
            <a:pathLst>
              <a:path w="2997136" h="2997136">
                <a:moveTo>
                  <a:pt x="0" y="0"/>
                </a:moveTo>
                <a:lnTo>
                  <a:pt x="2997136" y="0"/>
                </a:lnTo>
                <a:lnTo>
                  <a:pt x="2997136" y="2997136"/>
                </a:lnTo>
                <a:lnTo>
                  <a:pt x="0" y="2997136"/>
                </a:lnTo>
                <a:lnTo>
                  <a:pt x="0" y="0"/>
                </a:lnTo>
                <a:close/>
              </a:path>
            </a:pathLst>
          </a:custGeom>
          <a:blipFill>
            <a:blip r:embed="rId3"/>
            <a:stretch>
              <a:fillRect/>
            </a:stretch>
          </a:blipFill>
        </p:spPr>
      </p:sp>
      <p:sp>
        <p:nvSpPr>
          <p:cNvPr id="4" name="Freeform 4"/>
          <p:cNvSpPr/>
          <p:nvPr/>
        </p:nvSpPr>
        <p:spPr>
          <a:xfrm>
            <a:off x="11277600" y="78874"/>
            <a:ext cx="1423963" cy="1549335"/>
          </a:xfrm>
          <a:custGeom>
            <a:avLst/>
            <a:gdLst/>
            <a:ahLst/>
            <a:cxnLst/>
            <a:rect l="l" t="t" r="r" b="b"/>
            <a:pathLst>
              <a:path w="3389099" h="4114800">
                <a:moveTo>
                  <a:pt x="0" y="0"/>
                </a:moveTo>
                <a:lnTo>
                  <a:pt x="3389099" y="0"/>
                </a:lnTo>
                <a:lnTo>
                  <a:pt x="338909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TextBox 5"/>
          <p:cNvSpPr txBox="1"/>
          <p:nvPr/>
        </p:nvSpPr>
        <p:spPr>
          <a:xfrm>
            <a:off x="4953000" y="342900"/>
            <a:ext cx="8720406" cy="3931654"/>
          </a:xfrm>
          <a:prstGeom prst="rect">
            <a:avLst/>
          </a:prstGeom>
        </p:spPr>
        <p:txBody>
          <a:bodyPr wrap="square" lIns="0" tIns="0" rIns="0" bIns="0" rtlCol="0" anchor="t">
            <a:spAutoFit/>
          </a:bodyPr>
          <a:lstStyle/>
          <a:p>
            <a:pPr algn="ctr">
              <a:lnSpc>
                <a:spcPts val="9263"/>
              </a:lnSpc>
            </a:pPr>
            <a:r>
              <a:rPr lang="en-US" sz="6616" dirty="0">
                <a:solidFill>
                  <a:srgbClr val="FEFFFF"/>
                </a:solidFill>
                <a:latin typeface="Ahkio"/>
                <a:ea typeface="Ahkio"/>
                <a:cs typeface="Ahkio"/>
                <a:sym typeface="Ahkio"/>
              </a:rPr>
              <a:t>This is </a:t>
            </a:r>
          </a:p>
          <a:p>
            <a:pPr algn="ctr">
              <a:lnSpc>
                <a:spcPts val="12902"/>
              </a:lnSpc>
            </a:pPr>
            <a:r>
              <a:rPr lang="en-US" sz="9216" dirty="0">
                <a:solidFill>
                  <a:srgbClr val="FEFFFF"/>
                </a:solidFill>
                <a:latin typeface="Ahkio"/>
                <a:ea typeface="Ahkio"/>
                <a:cs typeface="Ahkio"/>
                <a:sym typeface="Ahkio"/>
              </a:rPr>
              <a:t>Curious City</a:t>
            </a:r>
          </a:p>
          <a:p>
            <a:pPr marL="0" lvl="0" indent="0" algn="ctr">
              <a:lnSpc>
                <a:spcPts val="9263"/>
              </a:lnSpc>
              <a:spcBef>
                <a:spcPct val="0"/>
              </a:spcBef>
            </a:pPr>
            <a:r>
              <a:rPr lang="en-US" sz="6616" dirty="0">
                <a:solidFill>
                  <a:srgbClr val="FEFFFF"/>
                </a:solidFill>
                <a:latin typeface="Ahkio"/>
                <a:ea typeface="Ahkio"/>
                <a:cs typeface="Ahkio"/>
                <a:sym typeface="Ahkio"/>
              </a:rPr>
              <a:t>at Pitton Primary School</a:t>
            </a:r>
          </a:p>
        </p:txBody>
      </p:sp>
      <p:sp>
        <p:nvSpPr>
          <p:cNvPr id="6" name="TextBox 6"/>
          <p:cNvSpPr txBox="1"/>
          <p:nvPr/>
        </p:nvSpPr>
        <p:spPr>
          <a:xfrm>
            <a:off x="6354357" y="4575662"/>
            <a:ext cx="6177930" cy="2873569"/>
          </a:xfrm>
          <a:prstGeom prst="rect">
            <a:avLst/>
          </a:prstGeom>
        </p:spPr>
        <p:txBody>
          <a:bodyPr lIns="0" tIns="0" rIns="0" bIns="0" rtlCol="0" anchor="t">
            <a:spAutoFit/>
          </a:bodyPr>
          <a:lstStyle/>
          <a:p>
            <a:pPr algn="ctr">
              <a:lnSpc>
                <a:spcPts val="3236"/>
              </a:lnSpc>
              <a:spcBef>
                <a:spcPct val="0"/>
              </a:spcBef>
            </a:pPr>
            <a:r>
              <a:rPr lang="en-US" sz="2312" dirty="0">
                <a:solidFill>
                  <a:srgbClr val="FFFFFF"/>
                </a:solidFill>
                <a:latin typeface="Ahkio"/>
                <a:ea typeface="Ahkio"/>
                <a:cs typeface="Ahkio"/>
                <a:sym typeface="Ahkio"/>
              </a:rPr>
              <a:t>Our Vision: Providing "Life in all its fullness“</a:t>
            </a:r>
          </a:p>
          <a:p>
            <a:pPr algn="ctr">
              <a:lnSpc>
                <a:spcPts val="3236"/>
              </a:lnSpc>
              <a:spcBef>
                <a:spcPct val="0"/>
              </a:spcBef>
            </a:pPr>
            <a:endParaRPr lang="en-US" sz="2312" dirty="0">
              <a:solidFill>
                <a:srgbClr val="FFFFFF"/>
              </a:solidFill>
              <a:latin typeface="Ahkio"/>
              <a:ea typeface="Ahkio"/>
              <a:cs typeface="Ahkio"/>
              <a:sym typeface="Ahkio"/>
            </a:endParaRPr>
          </a:p>
          <a:p>
            <a:pPr algn="ctr">
              <a:lnSpc>
                <a:spcPts val="3236"/>
              </a:lnSpc>
              <a:spcBef>
                <a:spcPct val="0"/>
              </a:spcBef>
            </a:pPr>
            <a:r>
              <a:rPr lang="en-US" sz="2312" dirty="0">
                <a:solidFill>
                  <a:srgbClr val="FFFFFF"/>
                </a:solidFill>
                <a:latin typeface="Ahkio"/>
                <a:ea typeface="Ahkio"/>
                <a:cs typeface="Ahkio"/>
                <a:sym typeface="Ahkio"/>
              </a:rPr>
              <a:t>The Goal: Moving from children "doing" a subject to "being" the expert</a:t>
            </a:r>
          </a:p>
          <a:p>
            <a:pPr algn="ctr">
              <a:lnSpc>
                <a:spcPts val="3236"/>
              </a:lnSpc>
              <a:spcBef>
                <a:spcPct val="0"/>
              </a:spcBef>
            </a:pPr>
            <a:endParaRPr lang="en-US" sz="2312" dirty="0">
              <a:solidFill>
                <a:srgbClr val="FFFFFF"/>
              </a:solidFill>
              <a:latin typeface="Ahkio"/>
              <a:ea typeface="Ahkio"/>
              <a:cs typeface="Ahkio"/>
              <a:sym typeface="Ahkio"/>
            </a:endParaRPr>
          </a:p>
          <a:p>
            <a:pPr algn="ctr">
              <a:lnSpc>
                <a:spcPts val="3236"/>
              </a:lnSpc>
              <a:spcBef>
                <a:spcPct val="0"/>
              </a:spcBef>
            </a:pPr>
            <a:r>
              <a:rPr lang="en-US" sz="2312" dirty="0">
                <a:solidFill>
                  <a:srgbClr val="FFFFFF"/>
                </a:solidFill>
                <a:latin typeface="Ahkio"/>
                <a:ea typeface="Ahkio"/>
                <a:cs typeface="Ahkio"/>
                <a:sym typeface="Ahkio"/>
              </a:rPr>
              <a:t>National Curriculum: Fully meets all National Curriculum objectives through an enquiry-based approach</a:t>
            </a:r>
          </a:p>
        </p:txBody>
      </p:sp>
      <p:sp>
        <p:nvSpPr>
          <p:cNvPr id="7" name="TextBox 7"/>
          <p:cNvSpPr txBox="1"/>
          <p:nvPr/>
        </p:nvSpPr>
        <p:spPr>
          <a:xfrm>
            <a:off x="5897000" y="7750339"/>
            <a:ext cx="7304244" cy="1055052"/>
          </a:xfrm>
          <a:prstGeom prst="rect">
            <a:avLst/>
          </a:prstGeom>
        </p:spPr>
        <p:txBody>
          <a:bodyPr lIns="0" tIns="0" rIns="0" bIns="0" rtlCol="0" anchor="t">
            <a:spAutoFit/>
          </a:bodyPr>
          <a:lstStyle/>
          <a:p>
            <a:pPr algn="ctr">
              <a:lnSpc>
                <a:spcPts val="4168"/>
              </a:lnSpc>
              <a:spcBef>
                <a:spcPct val="0"/>
              </a:spcBef>
            </a:pPr>
            <a:r>
              <a:rPr lang="en-US" sz="2977" dirty="0">
                <a:solidFill>
                  <a:srgbClr val="FFFFFF"/>
                </a:solidFill>
                <a:latin typeface="Ahkio"/>
                <a:ea typeface="Ahkio"/>
                <a:cs typeface="Ahkio"/>
                <a:sym typeface="Ahkio"/>
              </a:rPr>
              <a:t>An enquiry-based curriculum for our children at Pitton.</a:t>
            </a:r>
          </a:p>
        </p:txBody>
      </p:sp>
      <p:pic>
        <p:nvPicPr>
          <p:cNvPr id="11" name="Picture 10">
            <a:extLst>
              <a:ext uri="{FF2B5EF4-FFF2-40B4-BE49-F238E27FC236}">
                <a16:creationId xmlns:a16="http://schemas.microsoft.com/office/drawing/2014/main" id="{AFD74C6D-36ED-EF43-738B-85A37C39555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402513" y="323797"/>
            <a:ext cx="3557628" cy="4743504"/>
          </a:xfrm>
          <a:prstGeom prst="rect">
            <a:avLst/>
          </a:prstGeom>
        </p:spPr>
      </p:pic>
      <p:pic>
        <p:nvPicPr>
          <p:cNvPr id="13" name="Picture 12">
            <a:extLst>
              <a:ext uri="{FF2B5EF4-FFF2-40B4-BE49-F238E27FC236}">
                <a16:creationId xmlns:a16="http://schemas.microsoft.com/office/drawing/2014/main" id="{ECD1E8CD-3EFB-E37A-BCA0-780E39B8BF8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8194" y="4304034"/>
            <a:ext cx="5796069" cy="2610531"/>
          </a:xfrm>
          <a:prstGeom prst="rect">
            <a:avLst/>
          </a:prstGeom>
        </p:spPr>
      </p:pic>
      <p:pic>
        <p:nvPicPr>
          <p:cNvPr id="15" name="Picture 14">
            <a:extLst>
              <a:ext uri="{FF2B5EF4-FFF2-40B4-BE49-F238E27FC236}">
                <a16:creationId xmlns:a16="http://schemas.microsoft.com/office/drawing/2014/main" id="{547A996B-64A0-2F9A-3357-3042F084F93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743201" y="363300"/>
            <a:ext cx="2499300" cy="3332400"/>
          </a:xfrm>
          <a:prstGeom prst="rect">
            <a:avLst/>
          </a:prstGeom>
        </p:spPr>
      </p:pic>
      <p:pic>
        <p:nvPicPr>
          <p:cNvPr id="17" name="Picture 16">
            <a:extLst>
              <a:ext uri="{FF2B5EF4-FFF2-40B4-BE49-F238E27FC236}">
                <a16:creationId xmlns:a16="http://schemas.microsoft.com/office/drawing/2014/main" id="{98A6A312-8C98-1DD2-7FE0-4B21CB68CDE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3646145" y="6697541"/>
            <a:ext cx="4313996" cy="3235497"/>
          </a:xfrm>
          <a:prstGeom prst="rect">
            <a:avLst/>
          </a:prstGeom>
        </p:spPr>
      </p:pic>
      <p:pic>
        <p:nvPicPr>
          <p:cNvPr id="19" name="Picture 18">
            <a:extLst>
              <a:ext uri="{FF2B5EF4-FFF2-40B4-BE49-F238E27FC236}">
                <a16:creationId xmlns:a16="http://schemas.microsoft.com/office/drawing/2014/main" id="{DF186E05-FCA4-1835-021F-B560FBCB8C47}"/>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5400000">
            <a:off x="832490" y="6996753"/>
            <a:ext cx="3416298" cy="2562224"/>
          </a:xfrm>
          <a:prstGeom prst="rect">
            <a:avLst/>
          </a:prstGeom>
        </p:spPr>
      </p:pic>
      <p:pic>
        <p:nvPicPr>
          <p:cNvPr id="21" name="Picture 20">
            <a:extLst>
              <a:ext uri="{FF2B5EF4-FFF2-40B4-BE49-F238E27FC236}">
                <a16:creationId xmlns:a16="http://schemas.microsoft.com/office/drawing/2014/main" id="{DCE38045-85D0-EF7C-9104-ABDC6CBB13FA}"/>
              </a:ext>
            </a:extLst>
          </p:cNvPr>
          <p:cNvPicPr>
            <a:picLocks noChangeAspect="1"/>
          </p:cNvPicPr>
          <p:nvPr/>
        </p:nvPicPr>
        <p:blipFill>
          <a:blip r:embed="rId11" cstate="print">
            <a:extLst>
              <a:ext uri="{28A0092B-C50C-407E-A947-70E740481C1C}">
                <a14:useLocalDpi xmlns:a14="http://schemas.microsoft.com/office/drawing/2010/main" val="0"/>
              </a:ext>
            </a:extLst>
          </a:blip>
          <a:srcRect l="11759" r="15152"/>
          <a:stretch/>
        </p:blipFill>
        <p:spPr>
          <a:xfrm rot="5400000">
            <a:off x="13902540" y="4234270"/>
            <a:ext cx="2610533" cy="267881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172058"/>
        </a:solidFill>
        <a:effectLst/>
      </p:bgPr>
    </p:bg>
    <p:spTree>
      <p:nvGrpSpPr>
        <p:cNvPr id="1" name=""/>
        <p:cNvGrpSpPr/>
        <p:nvPr/>
      </p:nvGrpSpPr>
      <p:grpSpPr>
        <a:xfrm>
          <a:off x="0" y="0"/>
          <a:ext cx="0" cy="0"/>
          <a:chOff x="0" y="0"/>
          <a:chExt cx="0" cy="0"/>
        </a:xfrm>
      </p:grpSpPr>
      <p:sp>
        <p:nvSpPr>
          <p:cNvPr id="2" name="TextBox 2"/>
          <p:cNvSpPr txBox="1"/>
          <p:nvPr/>
        </p:nvSpPr>
        <p:spPr>
          <a:xfrm>
            <a:off x="-152400" y="535747"/>
            <a:ext cx="7569585" cy="1084721"/>
          </a:xfrm>
          <a:prstGeom prst="rect">
            <a:avLst/>
          </a:prstGeom>
        </p:spPr>
        <p:txBody>
          <a:bodyPr wrap="square" lIns="0" tIns="0" rIns="0" bIns="0" rtlCol="0" anchor="t">
            <a:spAutoFit/>
          </a:bodyPr>
          <a:lstStyle/>
          <a:p>
            <a:pPr algn="ctr">
              <a:lnSpc>
                <a:spcPts val="9263"/>
              </a:lnSpc>
              <a:spcBef>
                <a:spcPct val="0"/>
              </a:spcBef>
            </a:pPr>
            <a:r>
              <a:rPr lang="en-US" sz="6616" dirty="0">
                <a:solidFill>
                  <a:srgbClr val="FFFFFF"/>
                </a:solidFill>
                <a:latin typeface="Ahkio"/>
                <a:ea typeface="Ahkio"/>
                <a:cs typeface="Ahkio"/>
                <a:sym typeface="Ahkio"/>
              </a:rPr>
              <a:t>What is Curious City?</a:t>
            </a:r>
          </a:p>
        </p:txBody>
      </p:sp>
      <p:sp>
        <p:nvSpPr>
          <p:cNvPr id="3" name="TextBox 3"/>
          <p:cNvSpPr txBox="1"/>
          <p:nvPr/>
        </p:nvSpPr>
        <p:spPr>
          <a:xfrm>
            <a:off x="8686799" y="3309664"/>
            <a:ext cx="8432250" cy="3667671"/>
          </a:xfrm>
          <a:prstGeom prst="rect">
            <a:avLst/>
          </a:prstGeom>
        </p:spPr>
        <p:txBody>
          <a:bodyPr wrap="square" lIns="0" tIns="0" rIns="0" bIns="0" rtlCol="0" anchor="t">
            <a:spAutoFit/>
          </a:bodyPr>
          <a:lstStyle/>
          <a:p>
            <a:pPr algn="ctr">
              <a:lnSpc>
                <a:spcPts val="2619"/>
              </a:lnSpc>
              <a:spcBef>
                <a:spcPct val="0"/>
              </a:spcBef>
            </a:pPr>
            <a:r>
              <a:rPr lang="en-US" sz="2400" dirty="0">
                <a:solidFill>
                  <a:srgbClr val="FFFFFF"/>
                </a:solidFill>
                <a:latin typeface="Ahkio"/>
                <a:ea typeface="Ahkio"/>
                <a:cs typeface="Ahkio"/>
                <a:sym typeface="Ahkio"/>
              </a:rPr>
              <a:t>The Curious City Curriculum empowers educators to design meaningful inquiry-based experiences tailored to the unique context of Pitton Primary School. </a:t>
            </a:r>
          </a:p>
          <a:p>
            <a:pPr algn="ctr">
              <a:lnSpc>
                <a:spcPts val="2619"/>
              </a:lnSpc>
              <a:spcBef>
                <a:spcPct val="0"/>
              </a:spcBef>
            </a:pPr>
            <a:endParaRPr lang="en-US" sz="2400" dirty="0">
              <a:solidFill>
                <a:srgbClr val="FFFFFF"/>
              </a:solidFill>
              <a:latin typeface="Ahkio"/>
              <a:ea typeface="Ahkio"/>
              <a:cs typeface="Ahkio"/>
              <a:sym typeface="Ahkio"/>
            </a:endParaRPr>
          </a:p>
          <a:p>
            <a:pPr algn="ctr">
              <a:lnSpc>
                <a:spcPts val="2619"/>
              </a:lnSpc>
              <a:spcBef>
                <a:spcPct val="0"/>
              </a:spcBef>
            </a:pPr>
            <a:r>
              <a:rPr lang="en-US" sz="2400" dirty="0">
                <a:solidFill>
                  <a:srgbClr val="FFFFFF"/>
                </a:solidFill>
                <a:latin typeface="Ahkio"/>
                <a:ea typeface="Ahkio"/>
                <a:cs typeface="Ahkio"/>
                <a:sym typeface="Ahkio"/>
              </a:rPr>
              <a:t>This approach encourages learners to explore and engage with their surroundings, while structured progression helps them develop cognitive skills through a rich educational framework.</a:t>
            </a:r>
          </a:p>
          <a:p>
            <a:pPr algn="ctr">
              <a:lnSpc>
                <a:spcPts val="2619"/>
              </a:lnSpc>
              <a:spcBef>
                <a:spcPct val="0"/>
              </a:spcBef>
            </a:pPr>
            <a:endParaRPr lang="en-US" sz="2400" dirty="0">
              <a:solidFill>
                <a:srgbClr val="FFFFFF"/>
              </a:solidFill>
              <a:latin typeface="Ahkio"/>
              <a:ea typeface="Ahkio"/>
              <a:cs typeface="Ahkio"/>
              <a:sym typeface="Ahkio"/>
            </a:endParaRPr>
          </a:p>
          <a:p>
            <a:pPr algn="ctr">
              <a:lnSpc>
                <a:spcPts val="2619"/>
              </a:lnSpc>
              <a:spcBef>
                <a:spcPct val="0"/>
              </a:spcBef>
            </a:pPr>
            <a:r>
              <a:rPr lang="en-US" sz="2400" dirty="0">
                <a:solidFill>
                  <a:srgbClr val="FFFFFF"/>
                </a:solidFill>
                <a:latin typeface="Ahkio"/>
                <a:ea typeface="Ahkio"/>
                <a:cs typeface="Ahkio"/>
                <a:sym typeface="Ahkio"/>
              </a:rPr>
              <a:t> Collaboration within a network of like-minded schools and educators further enhances our curriculum, ensuring that it remains innovative and interconnected.  </a:t>
            </a:r>
          </a:p>
        </p:txBody>
      </p:sp>
      <p:sp>
        <p:nvSpPr>
          <p:cNvPr id="4" name="TextBox 4"/>
          <p:cNvSpPr txBox="1"/>
          <p:nvPr/>
        </p:nvSpPr>
        <p:spPr>
          <a:xfrm>
            <a:off x="8249906" y="992186"/>
            <a:ext cx="9306037" cy="1895391"/>
          </a:xfrm>
          <a:prstGeom prst="rect">
            <a:avLst/>
          </a:prstGeom>
        </p:spPr>
        <p:txBody>
          <a:bodyPr wrap="square" lIns="0" tIns="0" rIns="0" bIns="0" rtlCol="0" anchor="t">
            <a:spAutoFit/>
          </a:bodyPr>
          <a:lstStyle/>
          <a:p>
            <a:pPr algn="ctr">
              <a:lnSpc>
                <a:spcPts val="2811"/>
              </a:lnSpc>
              <a:spcBef>
                <a:spcPct val="0"/>
              </a:spcBef>
            </a:pPr>
            <a:r>
              <a:rPr lang="en-US" sz="6600" dirty="0">
                <a:solidFill>
                  <a:srgbClr val="FFFFFF"/>
                </a:solidFill>
                <a:latin typeface="Ahkio"/>
                <a:ea typeface="Ahkio"/>
                <a:cs typeface="Ahkio"/>
                <a:sym typeface="Ahkio"/>
              </a:rPr>
              <a:t>How does the Curious City</a:t>
            </a:r>
          </a:p>
          <a:p>
            <a:pPr algn="ctr">
              <a:lnSpc>
                <a:spcPts val="2811"/>
              </a:lnSpc>
              <a:spcBef>
                <a:spcPct val="0"/>
              </a:spcBef>
            </a:pPr>
            <a:endParaRPr lang="en-US" sz="6600" dirty="0">
              <a:solidFill>
                <a:srgbClr val="FFFFFF"/>
              </a:solidFill>
              <a:latin typeface="Ahkio"/>
              <a:ea typeface="Ahkio"/>
              <a:cs typeface="Ahkio"/>
              <a:sym typeface="Ahkio"/>
            </a:endParaRPr>
          </a:p>
          <a:p>
            <a:pPr algn="ctr">
              <a:lnSpc>
                <a:spcPts val="2811"/>
              </a:lnSpc>
              <a:spcBef>
                <a:spcPct val="0"/>
              </a:spcBef>
            </a:pPr>
            <a:r>
              <a:rPr lang="en-US" sz="6600" dirty="0">
                <a:solidFill>
                  <a:srgbClr val="FFFFFF"/>
                </a:solidFill>
                <a:latin typeface="Ahkio"/>
                <a:ea typeface="Ahkio"/>
                <a:cs typeface="Ahkio"/>
                <a:sym typeface="Ahkio"/>
              </a:rPr>
              <a:t> Curriculum foster a dynamic</a:t>
            </a:r>
          </a:p>
          <a:p>
            <a:pPr algn="ctr">
              <a:lnSpc>
                <a:spcPts val="2811"/>
              </a:lnSpc>
              <a:spcBef>
                <a:spcPct val="0"/>
              </a:spcBef>
            </a:pPr>
            <a:endParaRPr lang="en-US" sz="6600" dirty="0">
              <a:solidFill>
                <a:srgbClr val="FFFFFF"/>
              </a:solidFill>
              <a:latin typeface="Ahkio"/>
              <a:ea typeface="Ahkio"/>
              <a:cs typeface="Ahkio"/>
              <a:sym typeface="Ahkio"/>
            </a:endParaRPr>
          </a:p>
          <a:p>
            <a:pPr algn="ctr">
              <a:lnSpc>
                <a:spcPts val="2811"/>
              </a:lnSpc>
              <a:spcBef>
                <a:spcPct val="0"/>
              </a:spcBef>
            </a:pPr>
            <a:r>
              <a:rPr lang="en-US" sz="6600" dirty="0">
                <a:solidFill>
                  <a:srgbClr val="FFFFFF"/>
                </a:solidFill>
                <a:latin typeface="Ahkio"/>
                <a:ea typeface="Ahkio"/>
                <a:cs typeface="Ahkio"/>
                <a:sym typeface="Ahkio"/>
              </a:rPr>
              <a:t> learning environment?</a:t>
            </a:r>
          </a:p>
        </p:txBody>
      </p:sp>
      <p:sp>
        <p:nvSpPr>
          <p:cNvPr id="5" name="TextBox 5"/>
          <p:cNvSpPr txBox="1"/>
          <p:nvPr/>
        </p:nvSpPr>
        <p:spPr>
          <a:xfrm>
            <a:off x="3124200" y="8607937"/>
            <a:ext cx="13720187" cy="1302979"/>
          </a:xfrm>
          <a:prstGeom prst="rect">
            <a:avLst/>
          </a:prstGeom>
        </p:spPr>
        <p:txBody>
          <a:bodyPr lIns="0" tIns="0" rIns="0" bIns="0" rtlCol="0" anchor="t">
            <a:spAutoFit/>
          </a:bodyPr>
          <a:lstStyle/>
          <a:p>
            <a:pPr algn="ctr">
              <a:lnSpc>
                <a:spcPts val="5143"/>
              </a:lnSpc>
              <a:spcBef>
                <a:spcPct val="0"/>
              </a:spcBef>
            </a:pPr>
            <a:r>
              <a:rPr lang="en-US" sz="3673" dirty="0">
                <a:solidFill>
                  <a:srgbClr val="FFFFFF"/>
                </a:solidFill>
                <a:latin typeface="Ahkio"/>
                <a:ea typeface="Ahkio"/>
                <a:cs typeface="Ahkio"/>
                <a:sym typeface="Ahkio"/>
              </a:rPr>
              <a:t>Embracing local context through collaboration transforms education into a curious and engaging journey for learners.</a:t>
            </a:r>
          </a:p>
        </p:txBody>
      </p:sp>
      <p:sp>
        <p:nvSpPr>
          <p:cNvPr id="6" name="TextBox 6"/>
          <p:cNvSpPr txBox="1"/>
          <p:nvPr/>
        </p:nvSpPr>
        <p:spPr>
          <a:xfrm>
            <a:off x="2823155" y="2887577"/>
            <a:ext cx="5118531" cy="5232537"/>
          </a:xfrm>
          <a:prstGeom prst="rect">
            <a:avLst/>
          </a:prstGeom>
        </p:spPr>
        <p:txBody>
          <a:bodyPr lIns="0" tIns="0" rIns="0" bIns="0" rtlCol="0" anchor="t">
            <a:spAutoFit/>
          </a:bodyPr>
          <a:lstStyle/>
          <a:p>
            <a:pPr marL="580847" lvl="1" indent="-290424" algn="l">
              <a:lnSpc>
                <a:spcPts val="3766"/>
              </a:lnSpc>
              <a:buFont typeface="Arial"/>
              <a:buChar char="•"/>
            </a:pPr>
            <a:r>
              <a:rPr lang="en-US" sz="2690" dirty="0">
                <a:solidFill>
                  <a:srgbClr val="FFFFFF"/>
                </a:solidFill>
                <a:latin typeface="Ahkio"/>
                <a:ea typeface="Ahkio"/>
                <a:cs typeface="Ahkio"/>
                <a:sym typeface="Ahkio"/>
              </a:rPr>
              <a:t>Curious City is our curriculum approach.</a:t>
            </a:r>
          </a:p>
          <a:p>
            <a:pPr algn="l">
              <a:lnSpc>
                <a:spcPts val="3766"/>
              </a:lnSpc>
            </a:pPr>
            <a:endParaRPr lang="en-US" sz="2690" dirty="0">
              <a:solidFill>
                <a:srgbClr val="FFFFFF"/>
              </a:solidFill>
              <a:latin typeface="Ahkio"/>
              <a:ea typeface="Ahkio"/>
              <a:cs typeface="Ahkio"/>
              <a:sym typeface="Ahkio"/>
            </a:endParaRPr>
          </a:p>
          <a:p>
            <a:pPr marL="580847" lvl="1" indent="-290424" algn="l">
              <a:lnSpc>
                <a:spcPts val="3766"/>
              </a:lnSpc>
              <a:buFont typeface="Arial"/>
              <a:buChar char="•"/>
            </a:pPr>
            <a:r>
              <a:rPr lang="en-US" sz="2690" dirty="0">
                <a:solidFill>
                  <a:srgbClr val="FFFFFF"/>
                </a:solidFill>
                <a:latin typeface="Ahkio"/>
                <a:ea typeface="Ahkio"/>
                <a:cs typeface="Ahkio"/>
                <a:sym typeface="Ahkio"/>
              </a:rPr>
              <a:t>It gives children rich learning experiences based around questions, exploration, and real world relevance.</a:t>
            </a:r>
          </a:p>
          <a:p>
            <a:pPr algn="l">
              <a:lnSpc>
                <a:spcPts val="3766"/>
              </a:lnSpc>
            </a:pPr>
            <a:endParaRPr lang="en-US" sz="2690" dirty="0">
              <a:solidFill>
                <a:srgbClr val="FFFFFF"/>
              </a:solidFill>
              <a:latin typeface="Ahkio"/>
              <a:ea typeface="Ahkio"/>
              <a:cs typeface="Ahkio"/>
              <a:sym typeface="Ahkio"/>
            </a:endParaRPr>
          </a:p>
          <a:p>
            <a:pPr marL="580847" lvl="1" indent="-290424" algn="l">
              <a:lnSpc>
                <a:spcPts val="3766"/>
              </a:lnSpc>
              <a:buFont typeface="Arial"/>
              <a:buChar char="•"/>
            </a:pPr>
            <a:r>
              <a:rPr lang="en-US" sz="2690" dirty="0">
                <a:solidFill>
                  <a:srgbClr val="FFFFFF"/>
                </a:solidFill>
                <a:latin typeface="Ahkio"/>
                <a:ea typeface="Ahkio"/>
                <a:cs typeface="Ahkio"/>
                <a:sym typeface="Ahkio"/>
              </a:rPr>
              <a:t>It is designed to reflect the values and local context of Pitton Primary School.</a:t>
            </a:r>
          </a:p>
        </p:txBody>
      </p:sp>
      <p:pic>
        <p:nvPicPr>
          <p:cNvPr id="8" name="Picture 7">
            <a:extLst>
              <a:ext uri="{FF2B5EF4-FFF2-40B4-BE49-F238E27FC236}">
                <a16:creationId xmlns:a16="http://schemas.microsoft.com/office/drawing/2014/main" id="{62651803-AC8C-FEAC-3B0A-A272C35FB42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 y="6333874"/>
            <a:ext cx="2828925" cy="3771900"/>
          </a:xfrm>
          <a:prstGeom prst="rect">
            <a:avLst/>
          </a:prstGeom>
        </p:spPr>
      </p:pic>
      <p:pic>
        <p:nvPicPr>
          <p:cNvPr id="10" name="Picture 9">
            <a:extLst>
              <a:ext uri="{FF2B5EF4-FFF2-40B4-BE49-F238E27FC236}">
                <a16:creationId xmlns:a16="http://schemas.microsoft.com/office/drawing/2014/main" id="{F23568E0-9A2B-0472-61BB-DAF507C0B718}"/>
              </a:ext>
            </a:extLst>
          </p:cNvPr>
          <p:cNvPicPr>
            <a:picLocks noChangeAspect="1"/>
          </p:cNvPicPr>
          <p:nvPr/>
        </p:nvPicPr>
        <p:blipFill>
          <a:blip r:embed="rId3" cstate="print">
            <a:extLst>
              <a:ext uri="{28A0092B-C50C-407E-A947-70E740481C1C}">
                <a14:useLocalDpi xmlns:a14="http://schemas.microsoft.com/office/drawing/2010/main" val="0"/>
              </a:ext>
            </a:extLst>
          </a:blip>
          <a:srcRect l="21743" r="16154"/>
          <a:stretch/>
        </p:blipFill>
        <p:spPr>
          <a:xfrm>
            <a:off x="186813" y="2435769"/>
            <a:ext cx="2828925" cy="3416427"/>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172058"/>
        </a:solidFill>
        <a:effectLst/>
      </p:bgPr>
    </p:bg>
    <p:spTree>
      <p:nvGrpSpPr>
        <p:cNvPr id="1" name=""/>
        <p:cNvGrpSpPr/>
        <p:nvPr/>
      </p:nvGrpSpPr>
      <p:grpSpPr>
        <a:xfrm>
          <a:off x="0" y="0"/>
          <a:ext cx="0" cy="0"/>
          <a:chOff x="0" y="0"/>
          <a:chExt cx="0" cy="0"/>
        </a:xfrm>
      </p:grpSpPr>
      <p:sp>
        <p:nvSpPr>
          <p:cNvPr id="2" name="TextBox 2"/>
          <p:cNvSpPr txBox="1"/>
          <p:nvPr/>
        </p:nvSpPr>
        <p:spPr>
          <a:xfrm>
            <a:off x="4038600" y="267902"/>
            <a:ext cx="10013858" cy="1060598"/>
          </a:xfrm>
          <a:prstGeom prst="rect">
            <a:avLst/>
          </a:prstGeom>
        </p:spPr>
        <p:txBody>
          <a:bodyPr lIns="0" tIns="0" rIns="0" bIns="0" rtlCol="0" anchor="t">
            <a:spAutoFit/>
          </a:bodyPr>
          <a:lstStyle/>
          <a:p>
            <a:pPr algn="ctr">
              <a:lnSpc>
                <a:spcPts val="8471"/>
              </a:lnSpc>
              <a:spcBef>
                <a:spcPct val="0"/>
              </a:spcBef>
            </a:pPr>
            <a:r>
              <a:rPr lang="en-US" sz="6051" dirty="0">
                <a:solidFill>
                  <a:srgbClr val="FFFFFF"/>
                </a:solidFill>
                <a:latin typeface="Ahkio"/>
                <a:ea typeface="Ahkio"/>
                <a:cs typeface="Ahkio"/>
                <a:sym typeface="Ahkio"/>
              </a:rPr>
              <a:t>What Is an Enquiry Led Curriculum?</a:t>
            </a:r>
          </a:p>
        </p:txBody>
      </p:sp>
      <p:sp>
        <p:nvSpPr>
          <p:cNvPr id="3" name="TextBox 3"/>
          <p:cNvSpPr txBox="1"/>
          <p:nvPr/>
        </p:nvSpPr>
        <p:spPr>
          <a:xfrm>
            <a:off x="10744200" y="4584253"/>
            <a:ext cx="6017501" cy="3541995"/>
          </a:xfrm>
          <a:prstGeom prst="rect">
            <a:avLst/>
          </a:prstGeom>
        </p:spPr>
        <p:txBody>
          <a:bodyPr wrap="square" lIns="0" tIns="0" rIns="0" bIns="0" rtlCol="0" anchor="t">
            <a:spAutoFit/>
          </a:bodyPr>
          <a:lstStyle/>
          <a:p>
            <a:pPr algn="ctr">
              <a:lnSpc>
                <a:spcPts val="3092"/>
              </a:lnSpc>
              <a:spcBef>
                <a:spcPct val="0"/>
              </a:spcBef>
            </a:pPr>
            <a:r>
              <a:rPr lang="en-US" sz="2208" dirty="0">
                <a:solidFill>
                  <a:srgbClr val="FFFFFF"/>
                </a:solidFill>
                <a:latin typeface="Ahkio"/>
                <a:ea typeface="Ahkio"/>
                <a:cs typeface="Ahkio"/>
                <a:sym typeface="Ahkio"/>
              </a:rPr>
              <a:t>An enquiry-led curriculum promotes a dynamic educational approach where students take the initiative in their learning. By encouraging them to ask questions and engage with their community, such a curriculum not only deepens their understanding but also connects them with the stories and experiences that shape their local environment. This method is flexible and can adapt to contemporary issues, allowing the curriculum to be continually relevant.</a:t>
            </a:r>
          </a:p>
        </p:txBody>
      </p:sp>
      <p:sp>
        <p:nvSpPr>
          <p:cNvPr id="4" name="TextBox 4"/>
          <p:cNvSpPr txBox="1"/>
          <p:nvPr/>
        </p:nvSpPr>
        <p:spPr>
          <a:xfrm>
            <a:off x="1987756" y="8598570"/>
            <a:ext cx="14312489" cy="1233734"/>
          </a:xfrm>
          <a:prstGeom prst="rect">
            <a:avLst/>
          </a:prstGeom>
        </p:spPr>
        <p:txBody>
          <a:bodyPr lIns="0" tIns="0" rIns="0" bIns="0" rtlCol="0" anchor="t">
            <a:spAutoFit/>
          </a:bodyPr>
          <a:lstStyle/>
          <a:p>
            <a:pPr algn="ctr">
              <a:lnSpc>
                <a:spcPts val="4889"/>
              </a:lnSpc>
              <a:spcBef>
                <a:spcPct val="0"/>
              </a:spcBef>
            </a:pPr>
            <a:r>
              <a:rPr lang="en-US" sz="3492">
                <a:solidFill>
                  <a:srgbClr val="FFFFFF"/>
                </a:solidFill>
                <a:latin typeface="Ahkio"/>
                <a:ea typeface="Ahkio"/>
                <a:cs typeface="Ahkio"/>
                <a:sym typeface="Ahkio"/>
              </a:rPr>
              <a:t>Fostering curiosity through enquiry enhances student engagement and connects learning to local contexts.</a:t>
            </a:r>
          </a:p>
        </p:txBody>
      </p:sp>
      <p:sp>
        <p:nvSpPr>
          <p:cNvPr id="5" name="TextBox 5"/>
          <p:cNvSpPr txBox="1"/>
          <p:nvPr/>
        </p:nvSpPr>
        <p:spPr>
          <a:xfrm>
            <a:off x="1143000" y="4762500"/>
            <a:ext cx="8115300" cy="3342854"/>
          </a:xfrm>
          <a:prstGeom prst="rect">
            <a:avLst/>
          </a:prstGeom>
        </p:spPr>
        <p:txBody>
          <a:bodyPr lIns="0" tIns="0" rIns="0" bIns="0" rtlCol="0" anchor="t">
            <a:spAutoFit/>
          </a:bodyPr>
          <a:lstStyle/>
          <a:p>
            <a:pPr marL="582619" lvl="1" indent="-291309" algn="l">
              <a:lnSpc>
                <a:spcPts val="3777"/>
              </a:lnSpc>
              <a:buFont typeface="Arial"/>
              <a:buChar char="•"/>
            </a:pPr>
            <a:r>
              <a:rPr lang="en-US" sz="2698" dirty="0">
                <a:solidFill>
                  <a:srgbClr val="FFFFFF"/>
                </a:solidFill>
                <a:latin typeface="Ahkio"/>
                <a:ea typeface="Ahkio"/>
                <a:cs typeface="Ahkio"/>
                <a:sym typeface="Ahkio"/>
              </a:rPr>
              <a:t>An enquiry-led curriculum starts with a question.</a:t>
            </a:r>
          </a:p>
          <a:p>
            <a:pPr algn="l">
              <a:lnSpc>
                <a:spcPts val="3777"/>
              </a:lnSpc>
            </a:pPr>
            <a:endParaRPr lang="en-US" sz="2698" dirty="0">
              <a:solidFill>
                <a:srgbClr val="FFFFFF"/>
              </a:solidFill>
              <a:latin typeface="Ahkio"/>
              <a:ea typeface="Ahkio"/>
              <a:cs typeface="Ahkio"/>
              <a:sym typeface="Ahkio"/>
            </a:endParaRPr>
          </a:p>
          <a:p>
            <a:pPr marL="582619" lvl="1" indent="-291309" algn="l">
              <a:lnSpc>
                <a:spcPts val="3777"/>
              </a:lnSpc>
              <a:buFont typeface="Arial"/>
              <a:buChar char="•"/>
            </a:pPr>
            <a:r>
              <a:rPr lang="en-US" sz="2698" dirty="0">
                <a:solidFill>
                  <a:srgbClr val="FFFFFF"/>
                </a:solidFill>
                <a:latin typeface="Ahkio"/>
                <a:ea typeface="Ahkio"/>
                <a:cs typeface="Ahkio"/>
                <a:sym typeface="Ahkio"/>
              </a:rPr>
              <a:t>Children explore ideas, make links, and investigate the world around them</a:t>
            </a:r>
          </a:p>
          <a:p>
            <a:pPr algn="l">
              <a:lnSpc>
                <a:spcPts val="3777"/>
              </a:lnSpc>
            </a:pPr>
            <a:r>
              <a:rPr lang="en-US" sz="2698" dirty="0">
                <a:solidFill>
                  <a:srgbClr val="FFFFFF"/>
                </a:solidFill>
                <a:latin typeface="Ahkio"/>
                <a:ea typeface="Ahkio"/>
                <a:cs typeface="Ahkio"/>
                <a:sym typeface="Ahkio"/>
              </a:rPr>
              <a:t>.</a:t>
            </a:r>
          </a:p>
          <a:p>
            <a:pPr marL="582619" lvl="1" indent="-291309" algn="l">
              <a:lnSpc>
                <a:spcPts val="3777"/>
              </a:lnSpc>
              <a:buFont typeface="Arial"/>
              <a:buChar char="•"/>
            </a:pPr>
            <a:r>
              <a:rPr lang="en-US" sz="2698" dirty="0">
                <a:solidFill>
                  <a:srgbClr val="FFFFFF"/>
                </a:solidFill>
                <a:latin typeface="Ahkio"/>
                <a:ea typeface="Ahkio"/>
                <a:cs typeface="Ahkio"/>
                <a:sym typeface="Ahkio"/>
              </a:rPr>
              <a:t>This helps learning feel purposeful, memorable, and relevant to their lives.</a:t>
            </a:r>
          </a:p>
        </p:txBody>
      </p:sp>
      <p:pic>
        <p:nvPicPr>
          <p:cNvPr id="7" name="Picture 6">
            <a:extLst>
              <a:ext uri="{FF2B5EF4-FFF2-40B4-BE49-F238E27FC236}">
                <a16:creationId xmlns:a16="http://schemas.microsoft.com/office/drawing/2014/main" id="{4A6D5531-2F82-99C9-116F-7C764AD55A4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8600" y="267902"/>
            <a:ext cx="4671997" cy="3503998"/>
          </a:xfrm>
          <a:prstGeom prst="rect">
            <a:avLst/>
          </a:prstGeom>
        </p:spPr>
      </p:pic>
      <p:pic>
        <p:nvPicPr>
          <p:cNvPr id="9" name="Picture 8">
            <a:extLst>
              <a:ext uri="{FF2B5EF4-FFF2-40B4-BE49-F238E27FC236}">
                <a16:creationId xmlns:a16="http://schemas.microsoft.com/office/drawing/2014/main" id="{E3540379-514B-A0AE-8AB3-9D80676D1C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336741" y="307241"/>
            <a:ext cx="4722659" cy="354199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172058"/>
        </a:solidFill>
        <a:effectLst/>
      </p:bgPr>
    </p:bg>
    <p:spTree>
      <p:nvGrpSpPr>
        <p:cNvPr id="1" name=""/>
        <p:cNvGrpSpPr/>
        <p:nvPr/>
      </p:nvGrpSpPr>
      <p:grpSpPr>
        <a:xfrm>
          <a:off x="0" y="0"/>
          <a:ext cx="0" cy="0"/>
          <a:chOff x="0" y="0"/>
          <a:chExt cx="0" cy="0"/>
        </a:xfrm>
      </p:grpSpPr>
      <p:sp>
        <p:nvSpPr>
          <p:cNvPr id="2" name="TextBox 2"/>
          <p:cNvSpPr txBox="1"/>
          <p:nvPr/>
        </p:nvSpPr>
        <p:spPr>
          <a:xfrm>
            <a:off x="2535921" y="163789"/>
            <a:ext cx="10697021" cy="1084721"/>
          </a:xfrm>
          <a:prstGeom prst="rect">
            <a:avLst/>
          </a:prstGeom>
        </p:spPr>
        <p:txBody>
          <a:bodyPr lIns="0" tIns="0" rIns="0" bIns="0" rtlCol="0" anchor="t">
            <a:spAutoFit/>
          </a:bodyPr>
          <a:lstStyle/>
          <a:p>
            <a:pPr algn="ctr">
              <a:lnSpc>
                <a:spcPts val="9263"/>
              </a:lnSpc>
              <a:spcBef>
                <a:spcPct val="0"/>
              </a:spcBef>
            </a:pPr>
            <a:r>
              <a:rPr lang="en-US" sz="6616" dirty="0">
                <a:solidFill>
                  <a:srgbClr val="FFFFFF"/>
                </a:solidFill>
                <a:latin typeface="Ahkio"/>
                <a:ea typeface="Ahkio"/>
                <a:cs typeface="Ahkio"/>
                <a:sym typeface="Ahkio"/>
              </a:rPr>
              <a:t>Cognitive Development Alignment</a:t>
            </a:r>
          </a:p>
        </p:txBody>
      </p:sp>
      <p:sp>
        <p:nvSpPr>
          <p:cNvPr id="3" name="TextBox 3"/>
          <p:cNvSpPr txBox="1"/>
          <p:nvPr/>
        </p:nvSpPr>
        <p:spPr>
          <a:xfrm>
            <a:off x="1028700" y="8717086"/>
            <a:ext cx="16230600" cy="1015752"/>
          </a:xfrm>
          <a:prstGeom prst="rect">
            <a:avLst/>
          </a:prstGeom>
        </p:spPr>
        <p:txBody>
          <a:bodyPr lIns="0" tIns="0" rIns="0" bIns="0" rtlCol="0" anchor="t">
            <a:spAutoFit/>
          </a:bodyPr>
          <a:lstStyle/>
          <a:p>
            <a:pPr algn="ctr">
              <a:lnSpc>
                <a:spcPts val="4041"/>
              </a:lnSpc>
              <a:spcBef>
                <a:spcPct val="0"/>
              </a:spcBef>
            </a:pPr>
            <a:r>
              <a:rPr lang="en-US" sz="2887">
                <a:solidFill>
                  <a:srgbClr val="FFFFFF"/>
                </a:solidFill>
                <a:latin typeface="Ahkio"/>
                <a:ea typeface="Ahkio"/>
                <a:cs typeface="Ahkio"/>
                <a:sym typeface="Ahkio"/>
              </a:rPr>
              <a:t>Our role is to facilitate a meaningful journey for learners, helping them to interpret and engage with the world around them, rather than simply presenting it to them.</a:t>
            </a:r>
          </a:p>
        </p:txBody>
      </p:sp>
      <p:sp>
        <p:nvSpPr>
          <p:cNvPr id="4" name="TextBox 4"/>
          <p:cNvSpPr txBox="1"/>
          <p:nvPr/>
        </p:nvSpPr>
        <p:spPr>
          <a:xfrm>
            <a:off x="11582400" y="4807740"/>
            <a:ext cx="4971369" cy="3451254"/>
          </a:xfrm>
          <a:prstGeom prst="rect">
            <a:avLst/>
          </a:prstGeom>
        </p:spPr>
        <p:txBody>
          <a:bodyPr lIns="0" tIns="0" rIns="0" bIns="0" rtlCol="0" anchor="t">
            <a:spAutoFit/>
          </a:bodyPr>
          <a:lstStyle/>
          <a:p>
            <a:pPr algn="ctr">
              <a:lnSpc>
                <a:spcPts val="3030"/>
              </a:lnSpc>
              <a:spcBef>
                <a:spcPct val="0"/>
              </a:spcBef>
            </a:pPr>
            <a:r>
              <a:rPr lang="en-US" sz="2164" dirty="0">
                <a:solidFill>
                  <a:srgbClr val="FFFFFF"/>
                </a:solidFill>
                <a:latin typeface="Ahkio"/>
                <a:ea typeface="Ahkio"/>
                <a:cs typeface="Ahkio"/>
                <a:sym typeface="Ahkio"/>
              </a:rPr>
              <a:t>Inquiry-driven learning encourages students to explore complex questions that spark curiosity and deep thinking, while also developing emotional and linguistic skills. </a:t>
            </a:r>
          </a:p>
          <a:p>
            <a:pPr algn="ctr">
              <a:lnSpc>
                <a:spcPts val="3030"/>
              </a:lnSpc>
              <a:spcBef>
                <a:spcPct val="0"/>
              </a:spcBef>
            </a:pPr>
            <a:endParaRPr lang="en-US" sz="2164" dirty="0">
              <a:solidFill>
                <a:srgbClr val="FFFFFF"/>
              </a:solidFill>
              <a:latin typeface="Ahkio"/>
              <a:ea typeface="Ahkio"/>
              <a:cs typeface="Ahkio"/>
              <a:sym typeface="Ahkio"/>
            </a:endParaRPr>
          </a:p>
          <a:p>
            <a:pPr algn="ctr">
              <a:lnSpc>
                <a:spcPts val="3030"/>
              </a:lnSpc>
              <a:spcBef>
                <a:spcPct val="0"/>
              </a:spcBef>
            </a:pPr>
            <a:r>
              <a:rPr lang="en-US" sz="2164" dirty="0">
                <a:solidFill>
                  <a:srgbClr val="FFFFFF"/>
                </a:solidFill>
                <a:latin typeface="Ahkio"/>
                <a:ea typeface="Ahkio"/>
                <a:cs typeface="Ahkio"/>
                <a:sym typeface="Ahkio"/>
              </a:rPr>
              <a:t>This approach fosters a structured path for learners to express their understanding through creative outputs, fostering their cognitive development.</a:t>
            </a:r>
          </a:p>
        </p:txBody>
      </p:sp>
      <p:sp>
        <p:nvSpPr>
          <p:cNvPr id="5" name="TextBox 5"/>
          <p:cNvSpPr txBox="1"/>
          <p:nvPr/>
        </p:nvSpPr>
        <p:spPr>
          <a:xfrm>
            <a:off x="762000" y="4351067"/>
            <a:ext cx="8689222" cy="3771836"/>
          </a:xfrm>
          <a:prstGeom prst="rect">
            <a:avLst/>
          </a:prstGeom>
        </p:spPr>
        <p:txBody>
          <a:bodyPr lIns="0" tIns="0" rIns="0" bIns="0" rtlCol="0" anchor="t">
            <a:spAutoFit/>
          </a:bodyPr>
          <a:lstStyle/>
          <a:p>
            <a:pPr marL="657212" lvl="1" indent="-328606" algn="l">
              <a:lnSpc>
                <a:spcPts val="4261"/>
              </a:lnSpc>
              <a:buFont typeface="Arial"/>
              <a:buChar char="•"/>
            </a:pPr>
            <a:r>
              <a:rPr lang="en-US" sz="3044" dirty="0">
                <a:solidFill>
                  <a:srgbClr val="FFFFFF"/>
                </a:solidFill>
                <a:latin typeface="Ahkio"/>
                <a:ea typeface="Ahkio"/>
                <a:cs typeface="Ahkio"/>
                <a:sym typeface="Ahkio"/>
              </a:rPr>
              <a:t>Children learn best when they are curious and involved.</a:t>
            </a:r>
          </a:p>
          <a:p>
            <a:pPr algn="l">
              <a:lnSpc>
                <a:spcPts val="4261"/>
              </a:lnSpc>
            </a:pPr>
            <a:endParaRPr lang="en-US" sz="3044" dirty="0">
              <a:solidFill>
                <a:srgbClr val="FFFFFF"/>
              </a:solidFill>
              <a:latin typeface="Ahkio"/>
              <a:ea typeface="Ahkio"/>
              <a:cs typeface="Ahkio"/>
              <a:sym typeface="Ahkio"/>
            </a:endParaRPr>
          </a:p>
          <a:p>
            <a:pPr marL="657212" lvl="1" indent="-328606" algn="l">
              <a:lnSpc>
                <a:spcPts val="4261"/>
              </a:lnSpc>
              <a:buFont typeface="Arial"/>
              <a:buChar char="•"/>
            </a:pPr>
            <a:r>
              <a:rPr lang="en-US" sz="3044" dirty="0">
                <a:solidFill>
                  <a:srgbClr val="FFFFFF"/>
                </a:solidFill>
                <a:latin typeface="Ahkio"/>
                <a:ea typeface="Ahkio"/>
                <a:cs typeface="Ahkio"/>
                <a:sym typeface="Ahkio"/>
              </a:rPr>
              <a:t>Enquiry gives them chances to think deeply, talk about ideas, and build knowledge over time.</a:t>
            </a:r>
          </a:p>
          <a:p>
            <a:pPr algn="l">
              <a:lnSpc>
                <a:spcPts val="4261"/>
              </a:lnSpc>
            </a:pPr>
            <a:endParaRPr lang="en-US" sz="3044" dirty="0">
              <a:solidFill>
                <a:srgbClr val="FFFFFF"/>
              </a:solidFill>
              <a:latin typeface="Ahkio"/>
              <a:ea typeface="Ahkio"/>
              <a:cs typeface="Ahkio"/>
              <a:sym typeface="Ahkio"/>
            </a:endParaRPr>
          </a:p>
          <a:p>
            <a:pPr marL="657212" lvl="1" indent="-328606" algn="l">
              <a:lnSpc>
                <a:spcPts val="4261"/>
              </a:lnSpc>
              <a:buFont typeface="Arial"/>
              <a:buChar char="•"/>
            </a:pPr>
            <a:r>
              <a:rPr lang="en-US" sz="3044" dirty="0">
                <a:solidFill>
                  <a:srgbClr val="FFFFFF"/>
                </a:solidFill>
                <a:latin typeface="Ahkio"/>
                <a:ea typeface="Ahkio"/>
                <a:cs typeface="Ahkio"/>
                <a:sym typeface="Ahkio"/>
              </a:rPr>
              <a:t>It also helps children connect classroom learning with their local community and the wider world.</a:t>
            </a:r>
          </a:p>
        </p:txBody>
      </p:sp>
      <p:sp>
        <p:nvSpPr>
          <p:cNvPr id="6" name="TextBox 6"/>
          <p:cNvSpPr txBox="1"/>
          <p:nvPr/>
        </p:nvSpPr>
        <p:spPr>
          <a:xfrm>
            <a:off x="2328790" y="3279335"/>
            <a:ext cx="5555642" cy="577956"/>
          </a:xfrm>
          <a:prstGeom prst="rect">
            <a:avLst/>
          </a:prstGeom>
        </p:spPr>
        <p:txBody>
          <a:bodyPr lIns="0" tIns="0" rIns="0" bIns="0" rtlCol="0" anchor="t">
            <a:spAutoFit/>
          </a:bodyPr>
          <a:lstStyle/>
          <a:p>
            <a:pPr algn="ctr">
              <a:lnSpc>
                <a:spcPts val="4631"/>
              </a:lnSpc>
              <a:spcBef>
                <a:spcPct val="0"/>
              </a:spcBef>
            </a:pPr>
            <a:r>
              <a:rPr lang="en-US" sz="3308" dirty="0">
                <a:solidFill>
                  <a:srgbClr val="FFFFFF"/>
                </a:solidFill>
                <a:latin typeface="Ahkio"/>
                <a:ea typeface="Ahkio"/>
                <a:cs typeface="Ahkio"/>
                <a:sym typeface="Ahkio"/>
              </a:rPr>
              <a:t>How does enquiry support learning?</a:t>
            </a:r>
          </a:p>
        </p:txBody>
      </p:sp>
      <p:pic>
        <p:nvPicPr>
          <p:cNvPr id="9" name="Picture 8">
            <a:extLst>
              <a:ext uri="{FF2B5EF4-FFF2-40B4-BE49-F238E27FC236}">
                <a16:creationId xmlns:a16="http://schemas.microsoft.com/office/drawing/2014/main" id="{4F1F288C-4132-5159-6708-5F2B58BEB11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8600" y="235123"/>
            <a:ext cx="2283159" cy="3044212"/>
          </a:xfrm>
          <a:prstGeom prst="rect">
            <a:avLst/>
          </a:prstGeom>
        </p:spPr>
      </p:pic>
      <p:pic>
        <p:nvPicPr>
          <p:cNvPr id="8" name="Picture 7">
            <a:extLst>
              <a:ext uri="{FF2B5EF4-FFF2-40B4-BE49-F238E27FC236}">
                <a16:creationId xmlns:a16="http://schemas.microsoft.com/office/drawing/2014/main" id="{7B4F4B26-BCF4-755E-F48F-D25794C70D4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563600" y="269435"/>
            <a:ext cx="4402210" cy="3301658"/>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172058"/>
        </a:solidFill>
        <a:effectLst/>
      </p:bgPr>
    </p:bg>
    <p:spTree>
      <p:nvGrpSpPr>
        <p:cNvPr id="1" name=""/>
        <p:cNvGrpSpPr/>
        <p:nvPr/>
      </p:nvGrpSpPr>
      <p:grpSpPr>
        <a:xfrm>
          <a:off x="0" y="0"/>
          <a:ext cx="0" cy="0"/>
          <a:chOff x="0" y="0"/>
          <a:chExt cx="0" cy="0"/>
        </a:xfrm>
      </p:grpSpPr>
      <p:grpSp>
        <p:nvGrpSpPr>
          <p:cNvPr id="2" name="Group 2"/>
          <p:cNvGrpSpPr/>
          <p:nvPr/>
        </p:nvGrpSpPr>
        <p:grpSpPr>
          <a:xfrm>
            <a:off x="265870" y="3096769"/>
            <a:ext cx="9854133" cy="6567742"/>
            <a:chOff x="0" y="0"/>
            <a:chExt cx="2595327" cy="1729776"/>
          </a:xfrm>
        </p:grpSpPr>
        <p:sp>
          <p:nvSpPr>
            <p:cNvPr id="3" name="Freeform 3"/>
            <p:cNvSpPr/>
            <p:nvPr/>
          </p:nvSpPr>
          <p:spPr>
            <a:xfrm>
              <a:off x="0" y="0"/>
              <a:ext cx="2595327" cy="1729776"/>
            </a:xfrm>
            <a:custGeom>
              <a:avLst/>
              <a:gdLst/>
              <a:ahLst/>
              <a:cxnLst/>
              <a:rect l="l" t="t" r="r" b="b"/>
              <a:pathLst>
                <a:path w="2595327" h="1729776">
                  <a:moveTo>
                    <a:pt x="40068" y="0"/>
                  </a:moveTo>
                  <a:lnTo>
                    <a:pt x="2555259" y="0"/>
                  </a:lnTo>
                  <a:cubicBezTo>
                    <a:pt x="2577388" y="0"/>
                    <a:pt x="2595327" y="17939"/>
                    <a:pt x="2595327" y="40068"/>
                  </a:cubicBezTo>
                  <a:lnTo>
                    <a:pt x="2595327" y="1689707"/>
                  </a:lnTo>
                  <a:cubicBezTo>
                    <a:pt x="2595327" y="1700334"/>
                    <a:pt x="2591106" y="1710526"/>
                    <a:pt x="2583592" y="1718040"/>
                  </a:cubicBezTo>
                  <a:cubicBezTo>
                    <a:pt x="2576077" y="1725554"/>
                    <a:pt x="2565886" y="1729776"/>
                    <a:pt x="2555259" y="1729776"/>
                  </a:cubicBezTo>
                  <a:lnTo>
                    <a:pt x="40068" y="1729776"/>
                  </a:lnTo>
                  <a:cubicBezTo>
                    <a:pt x="17939" y="1729776"/>
                    <a:pt x="0" y="1711836"/>
                    <a:pt x="0" y="1689707"/>
                  </a:cubicBezTo>
                  <a:lnTo>
                    <a:pt x="0" y="40068"/>
                  </a:lnTo>
                  <a:cubicBezTo>
                    <a:pt x="0" y="29441"/>
                    <a:pt x="4221" y="19250"/>
                    <a:pt x="11736" y="11736"/>
                  </a:cubicBezTo>
                  <a:cubicBezTo>
                    <a:pt x="19250" y="4221"/>
                    <a:pt x="29441" y="0"/>
                    <a:pt x="40068" y="0"/>
                  </a:cubicBezTo>
                  <a:close/>
                </a:path>
              </a:pathLst>
            </a:custGeom>
            <a:solidFill>
              <a:srgbClr val="414877"/>
            </a:solidFill>
          </p:spPr>
        </p:sp>
        <p:sp>
          <p:nvSpPr>
            <p:cNvPr id="4" name="TextBox 4"/>
            <p:cNvSpPr txBox="1"/>
            <p:nvPr/>
          </p:nvSpPr>
          <p:spPr>
            <a:xfrm>
              <a:off x="0" y="-38100"/>
              <a:ext cx="2595327" cy="1767876"/>
            </a:xfrm>
            <a:prstGeom prst="rect">
              <a:avLst/>
            </a:prstGeom>
          </p:spPr>
          <p:txBody>
            <a:bodyPr lIns="50800" tIns="50800" rIns="50800" bIns="50800" rtlCol="0" anchor="ctr"/>
            <a:lstStyle/>
            <a:p>
              <a:pPr algn="ctr">
                <a:lnSpc>
                  <a:spcPts val="2659"/>
                </a:lnSpc>
                <a:spcBef>
                  <a:spcPct val="0"/>
                </a:spcBef>
              </a:pPr>
              <a:endParaRPr/>
            </a:p>
          </p:txBody>
        </p:sp>
      </p:grpSp>
      <p:sp>
        <p:nvSpPr>
          <p:cNvPr id="5" name="TextBox 5"/>
          <p:cNvSpPr txBox="1"/>
          <p:nvPr/>
        </p:nvSpPr>
        <p:spPr>
          <a:xfrm>
            <a:off x="583349" y="3408257"/>
            <a:ext cx="9144000" cy="5850043"/>
          </a:xfrm>
          <a:prstGeom prst="rect">
            <a:avLst/>
          </a:prstGeom>
        </p:spPr>
        <p:txBody>
          <a:bodyPr lIns="0" tIns="0" rIns="0" bIns="0" rtlCol="0" anchor="t">
            <a:spAutoFit/>
          </a:bodyPr>
          <a:lstStyle/>
          <a:p>
            <a:pPr algn="ctr">
              <a:lnSpc>
                <a:spcPts val="4631"/>
              </a:lnSpc>
              <a:spcBef>
                <a:spcPct val="0"/>
              </a:spcBef>
            </a:pPr>
            <a:r>
              <a:rPr lang="en-US" sz="3308">
                <a:solidFill>
                  <a:srgbClr val="FEFFFF"/>
                </a:solidFill>
                <a:latin typeface="Ahkio"/>
                <a:ea typeface="Ahkio"/>
                <a:cs typeface="Ahkio"/>
                <a:sym typeface="Ahkio"/>
              </a:rPr>
              <a:t>By viewing a child's education as a continuum of diverse experiences rather than just a series of lessons, we can create a richer learning environment. Engaging with local history, culture, and significant figures allows students to connect their studies with their community, making lessons more relevant. While foundational subjects remain central, integrating these themes helps students relate to the material on a personal level. Some subjects will be taught discretely for depth, while others will naturally interlace with broader inquiries.</a:t>
            </a:r>
          </a:p>
        </p:txBody>
      </p:sp>
      <p:sp>
        <p:nvSpPr>
          <p:cNvPr id="6" name="TextBox 6"/>
          <p:cNvSpPr txBox="1"/>
          <p:nvPr/>
        </p:nvSpPr>
        <p:spPr>
          <a:xfrm>
            <a:off x="10287000" y="7518653"/>
            <a:ext cx="7835975" cy="1492140"/>
          </a:xfrm>
          <a:prstGeom prst="rect">
            <a:avLst/>
          </a:prstGeom>
        </p:spPr>
        <p:txBody>
          <a:bodyPr wrap="square" lIns="0" tIns="0" rIns="0" bIns="0" rtlCol="0" anchor="t">
            <a:spAutoFit/>
          </a:bodyPr>
          <a:lstStyle/>
          <a:p>
            <a:pPr algn="ctr">
              <a:lnSpc>
                <a:spcPts val="3968"/>
              </a:lnSpc>
              <a:spcBef>
                <a:spcPct val="0"/>
              </a:spcBef>
            </a:pPr>
            <a:r>
              <a:rPr lang="en-US" sz="2834" dirty="0">
                <a:solidFill>
                  <a:srgbClr val="FEFFFF"/>
                </a:solidFill>
                <a:latin typeface="Ahkio"/>
                <a:ea typeface="Ahkio"/>
                <a:cs typeface="Ahkio"/>
                <a:sym typeface="Ahkio"/>
              </a:rPr>
              <a:t>A curriculum that values experiential learning fosters deeper connections and understanding, effectively bridging the gap between knowledge and community.</a:t>
            </a:r>
          </a:p>
        </p:txBody>
      </p:sp>
      <p:sp>
        <p:nvSpPr>
          <p:cNvPr id="7" name="TextBox 7"/>
          <p:cNvSpPr txBox="1"/>
          <p:nvPr/>
        </p:nvSpPr>
        <p:spPr>
          <a:xfrm>
            <a:off x="287993" y="177967"/>
            <a:ext cx="11696700" cy="2317962"/>
          </a:xfrm>
          <a:prstGeom prst="rect">
            <a:avLst/>
          </a:prstGeom>
        </p:spPr>
        <p:txBody>
          <a:bodyPr wrap="square" lIns="0" tIns="0" rIns="0" bIns="0" rtlCol="0" anchor="t">
            <a:spAutoFit/>
          </a:bodyPr>
          <a:lstStyle/>
          <a:p>
            <a:pPr algn="ctr">
              <a:lnSpc>
                <a:spcPts val="9263"/>
              </a:lnSpc>
              <a:spcBef>
                <a:spcPct val="0"/>
              </a:spcBef>
            </a:pPr>
            <a:r>
              <a:rPr lang="en-US" sz="6616" dirty="0">
                <a:solidFill>
                  <a:srgbClr val="FEFFFF"/>
                </a:solidFill>
                <a:latin typeface="Ahkio"/>
                <a:ea typeface="Ahkio"/>
                <a:cs typeface="Ahkio"/>
                <a:sym typeface="Ahkio"/>
              </a:rPr>
              <a:t>How can we transform traditional learning into immersive experiences?</a:t>
            </a:r>
          </a:p>
        </p:txBody>
      </p:sp>
      <p:sp>
        <p:nvSpPr>
          <p:cNvPr id="8" name="TextBox 8"/>
          <p:cNvSpPr txBox="1"/>
          <p:nvPr/>
        </p:nvSpPr>
        <p:spPr>
          <a:xfrm>
            <a:off x="10507688" y="9024312"/>
            <a:ext cx="7615288" cy="1084721"/>
          </a:xfrm>
          <a:prstGeom prst="rect">
            <a:avLst/>
          </a:prstGeom>
        </p:spPr>
        <p:txBody>
          <a:bodyPr wrap="square" lIns="0" tIns="0" rIns="0" bIns="0" rtlCol="0" anchor="t">
            <a:spAutoFit/>
          </a:bodyPr>
          <a:lstStyle/>
          <a:p>
            <a:pPr algn="ctr">
              <a:lnSpc>
                <a:spcPts val="9263"/>
              </a:lnSpc>
              <a:spcBef>
                <a:spcPct val="0"/>
              </a:spcBef>
            </a:pPr>
            <a:r>
              <a:rPr lang="en-US" sz="6616" dirty="0">
                <a:solidFill>
                  <a:srgbClr val="FEFFFF"/>
                </a:solidFill>
                <a:latin typeface="Ahkio"/>
                <a:ea typeface="Ahkio"/>
                <a:cs typeface="Ahkio"/>
                <a:sym typeface="Ahkio"/>
              </a:rPr>
              <a:t>"Life in all its fullness“</a:t>
            </a:r>
          </a:p>
        </p:txBody>
      </p:sp>
      <p:sp>
        <p:nvSpPr>
          <p:cNvPr id="9" name="TextBox 9"/>
          <p:cNvSpPr txBox="1"/>
          <p:nvPr/>
        </p:nvSpPr>
        <p:spPr>
          <a:xfrm>
            <a:off x="10287000" y="4490144"/>
            <a:ext cx="7835975" cy="3014990"/>
          </a:xfrm>
          <a:prstGeom prst="rect">
            <a:avLst/>
          </a:prstGeom>
        </p:spPr>
        <p:txBody>
          <a:bodyPr wrap="square" lIns="0" tIns="0" rIns="0" bIns="0" rtlCol="0" anchor="t">
            <a:spAutoFit/>
          </a:bodyPr>
          <a:lstStyle/>
          <a:p>
            <a:pPr algn="ctr">
              <a:lnSpc>
                <a:spcPts val="3980"/>
              </a:lnSpc>
              <a:spcBef>
                <a:spcPct val="0"/>
              </a:spcBef>
            </a:pPr>
            <a:r>
              <a:rPr lang="en-US" sz="2843" dirty="0">
                <a:solidFill>
                  <a:srgbClr val="FEFFFF"/>
                </a:solidFill>
                <a:latin typeface="Ahkio"/>
                <a:ea typeface="Ahkio"/>
                <a:cs typeface="Ahkio"/>
                <a:sym typeface="Ahkio"/>
              </a:rPr>
              <a:t>We want children to experience learning as something active, connected, and meaningful.</a:t>
            </a:r>
          </a:p>
          <a:p>
            <a:pPr algn="ctr">
              <a:lnSpc>
                <a:spcPts val="3980"/>
              </a:lnSpc>
              <a:spcBef>
                <a:spcPct val="0"/>
              </a:spcBef>
            </a:pPr>
            <a:r>
              <a:rPr lang="en-US" sz="2843" dirty="0">
                <a:solidFill>
                  <a:srgbClr val="FEFFFF"/>
                </a:solidFill>
                <a:latin typeface="Ahkio"/>
                <a:ea typeface="Ahkio"/>
                <a:cs typeface="Ahkio"/>
                <a:sym typeface="Ahkio"/>
              </a:rPr>
              <a:t>Some subjects are taught in clear, separate lessons, while others are linked through broader themes.</a:t>
            </a:r>
          </a:p>
          <a:p>
            <a:pPr algn="ctr">
              <a:lnSpc>
                <a:spcPts val="3980"/>
              </a:lnSpc>
              <a:spcBef>
                <a:spcPct val="0"/>
              </a:spcBef>
            </a:pPr>
            <a:r>
              <a:rPr lang="en-US" sz="2843" dirty="0">
                <a:solidFill>
                  <a:srgbClr val="FEFFFF"/>
                </a:solidFill>
                <a:latin typeface="Ahkio"/>
                <a:ea typeface="Ahkio"/>
                <a:cs typeface="Ahkio"/>
                <a:sym typeface="Ahkio"/>
              </a:rPr>
              <a:t>This balance helps children build strong knowledge and see how learning fits together.</a:t>
            </a:r>
          </a:p>
        </p:txBody>
      </p:sp>
      <p:pic>
        <p:nvPicPr>
          <p:cNvPr id="11" name="Picture 10">
            <a:extLst>
              <a:ext uri="{FF2B5EF4-FFF2-40B4-BE49-F238E27FC236}">
                <a16:creationId xmlns:a16="http://schemas.microsoft.com/office/drawing/2014/main" id="{3B0BD043-0DD0-A190-D039-5F079069DEC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302172" y="202699"/>
            <a:ext cx="5690461" cy="4267846"/>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172058"/>
        </a:solidFill>
        <a:effectLst/>
      </p:bgPr>
    </p:bg>
    <p:spTree>
      <p:nvGrpSpPr>
        <p:cNvPr id="1" name=""/>
        <p:cNvGrpSpPr/>
        <p:nvPr/>
      </p:nvGrpSpPr>
      <p:grpSpPr>
        <a:xfrm>
          <a:off x="0" y="0"/>
          <a:ext cx="0" cy="0"/>
          <a:chOff x="0" y="0"/>
          <a:chExt cx="0" cy="0"/>
        </a:xfrm>
      </p:grpSpPr>
      <p:sp>
        <p:nvSpPr>
          <p:cNvPr id="2" name="Freeform 2"/>
          <p:cNvSpPr/>
          <p:nvPr/>
        </p:nvSpPr>
        <p:spPr>
          <a:xfrm>
            <a:off x="14401800" y="1935369"/>
            <a:ext cx="1671645" cy="489284"/>
          </a:xfrm>
          <a:custGeom>
            <a:avLst/>
            <a:gdLst/>
            <a:ahLst/>
            <a:cxnLst/>
            <a:rect l="l" t="t" r="r" b="b"/>
            <a:pathLst>
              <a:path w="1671645" h="489284">
                <a:moveTo>
                  <a:pt x="0" y="0"/>
                </a:moveTo>
                <a:lnTo>
                  <a:pt x="1671645" y="0"/>
                </a:lnTo>
                <a:lnTo>
                  <a:pt x="1671645" y="489285"/>
                </a:lnTo>
                <a:lnTo>
                  <a:pt x="0" y="48928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TextBox 3"/>
          <p:cNvSpPr txBox="1"/>
          <p:nvPr/>
        </p:nvSpPr>
        <p:spPr>
          <a:xfrm>
            <a:off x="786033" y="3467100"/>
            <a:ext cx="7644736" cy="5069086"/>
          </a:xfrm>
          <a:prstGeom prst="rect">
            <a:avLst/>
          </a:prstGeom>
        </p:spPr>
        <p:txBody>
          <a:bodyPr lIns="0" tIns="0" rIns="0" bIns="0" rtlCol="0" anchor="t">
            <a:spAutoFit/>
          </a:bodyPr>
          <a:lstStyle/>
          <a:p>
            <a:pPr algn="ctr">
              <a:lnSpc>
                <a:spcPts val="3338"/>
              </a:lnSpc>
              <a:spcBef>
                <a:spcPct val="0"/>
              </a:spcBef>
            </a:pPr>
            <a:endParaRPr dirty="0"/>
          </a:p>
          <a:p>
            <a:pPr algn="ctr">
              <a:lnSpc>
                <a:spcPts val="3338"/>
              </a:lnSpc>
              <a:spcBef>
                <a:spcPct val="0"/>
              </a:spcBef>
            </a:pPr>
            <a:r>
              <a:rPr lang="en-US" sz="2384" dirty="0">
                <a:solidFill>
                  <a:srgbClr val="767C9E"/>
                </a:solidFill>
                <a:latin typeface="Ahkio"/>
                <a:ea typeface="Ahkio"/>
                <a:cs typeface="Ahkio"/>
                <a:sym typeface="Ahkio"/>
              </a:rPr>
              <a:t>The Question: </a:t>
            </a:r>
            <a:r>
              <a:rPr lang="en-US" sz="2384" dirty="0">
                <a:solidFill>
                  <a:srgbClr val="FEFFFF"/>
                </a:solidFill>
                <a:latin typeface="Ahkio"/>
                <a:ea typeface="Ahkio"/>
                <a:cs typeface="Ahkio"/>
                <a:sym typeface="Ahkio"/>
              </a:rPr>
              <a:t>Every enquiry starts with a central question to spark curiosity.</a:t>
            </a:r>
          </a:p>
          <a:p>
            <a:pPr algn="ctr">
              <a:lnSpc>
                <a:spcPts val="3338"/>
              </a:lnSpc>
              <a:spcBef>
                <a:spcPct val="0"/>
              </a:spcBef>
            </a:pPr>
            <a:endParaRPr lang="en-US" sz="2384" dirty="0">
              <a:solidFill>
                <a:srgbClr val="FEFFFF"/>
              </a:solidFill>
              <a:latin typeface="Ahkio"/>
              <a:ea typeface="Ahkio"/>
              <a:cs typeface="Ahkio"/>
              <a:sym typeface="Ahkio"/>
            </a:endParaRPr>
          </a:p>
          <a:p>
            <a:pPr algn="ctr">
              <a:lnSpc>
                <a:spcPts val="3338"/>
              </a:lnSpc>
              <a:spcBef>
                <a:spcPct val="0"/>
              </a:spcBef>
            </a:pPr>
            <a:r>
              <a:rPr lang="en-US" sz="2384" dirty="0">
                <a:solidFill>
                  <a:srgbClr val="767C9E"/>
                </a:solidFill>
                <a:latin typeface="Ahkio"/>
                <a:ea typeface="Ahkio"/>
                <a:cs typeface="Ahkio"/>
                <a:sym typeface="Ahkio"/>
              </a:rPr>
              <a:t>Immersion: </a:t>
            </a:r>
            <a:r>
              <a:rPr lang="en-US" sz="2384" dirty="0">
                <a:solidFill>
                  <a:srgbClr val="FEFFFF"/>
                </a:solidFill>
                <a:latin typeface="Ahkio"/>
                <a:ea typeface="Ahkio"/>
                <a:cs typeface="Ahkio"/>
                <a:sym typeface="Ahkio"/>
              </a:rPr>
              <a:t>Children practice skills and develop knowledge through deep engagement.</a:t>
            </a:r>
          </a:p>
          <a:p>
            <a:pPr algn="ctr">
              <a:lnSpc>
                <a:spcPts val="3338"/>
              </a:lnSpc>
              <a:spcBef>
                <a:spcPct val="0"/>
              </a:spcBef>
            </a:pPr>
            <a:endParaRPr lang="en-US" sz="2384" dirty="0">
              <a:solidFill>
                <a:srgbClr val="FEFFFF"/>
              </a:solidFill>
              <a:latin typeface="Ahkio"/>
              <a:ea typeface="Ahkio"/>
              <a:cs typeface="Ahkio"/>
              <a:sym typeface="Ahkio"/>
            </a:endParaRPr>
          </a:p>
          <a:p>
            <a:pPr algn="ctr">
              <a:lnSpc>
                <a:spcPts val="3338"/>
              </a:lnSpc>
              <a:spcBef>
                <a:spcPct val="0"/>
              </a:spcBef>
            </a:pPr>
            <a:r>
              <a:rPr lang="en-US" sz="2384" dirty="0">
                <a:solidFill>
                  <a:srgbClr val="767C9E"/>
                </a:solidFill>
                <a:latin typeface="Ahkio"/>
                <a:ea typeface="Ahkio"/>
                <a:cs typeface="Ahkio"/>
                <a:sym typeface="Ahkio"/>
              </a:rPr>
              <a:t>The Challenge:</a:t>
            </a:r>
            <a:r>
              <a:rPr lang="en-US" sz="2384" dirty="0">
                <a:solidFill>
                  <a:srgbClr val="FEFFFF"/>
                </a:solidFill>
                <a:latin typeface="Ahkio"/>
                <a:ea typeface="Ahkio"/>
                <a:cs typeface="Ahkio"/>
                <a:sym typeface="Ahkio"/>
              </a:rPr>
              <a:t> Every enquiry ends with a final challenge where children apply their learning to answer the original question.</a:t>
            </a:r>
          </a:p>
          <a:p>
            <a:pPr algn="ctr">
              <a:lnSpc>
                <a:spcPts val="3338"/>
              </a:lnSpc>
              <a:spcBef>
                <a:spcPct val="0"/>
              </a:spcBef>
            </a:pPr>
            <a:endParaRPr lang="en-US" sz="2384" dirty="0">
              <a:solidFill>
                <a:srgbClr val="FEFFFF"/>
              </a:solidFill>
              <a:latin typeface="Ahkio"/>
              <a:ea typeface="Ahkio"/>
              <a:cs typeface="Ahkio"/>
              <a:sym typeface="Ahkio"/>
            </a:endParaRPr>
          </a:p>
          <a:p>
            <a:pPr algn="ctr">
              <a:lnSpc>
                <a:spcPts val="3338"/>
              </a:lnSpc>
              <a:spcBef>
                <a:spcPct val="0"/>
              </a:spcBef>
            </a:pPr>
            <a:r>
              <a:rPr lang="en-US" sz="2384" dirty="0">
                <a:solidFill>
                  <a:srgbClr val="767C9E"/>
                </a:solidFill>
                <a:latin typeface="Ahkio"/>
                <a:ea typeface="Ahkio"/>
                <a:cs typeface="Ahkio"/>
                <a:sym typeface="Ahkio"/>
              </a:rPr>
              <a:t>Local Links: </a:t>
            </a:r>
            <a:r>
              <a:rPr lang="en-US" sz="2384" dirty="0">
                <a:solidFill>
                  <a:srgbClr val="FEFFFF"/>
                </a:solidFill>
                <a:latin typeface="Ahkio"/>
                <a:ea typeface="Ahkio"/>
                <a:cs typeface="Ahkio"/>
                <a:sym typeface="Ahkio"/>
              </a:rPr>
              <a:t>We aim to keep learning fun and relevant with local connections and expert visitors</a:t>
            </a:r>
          </a:p>
        </p:txBody>
      </p:sp>
      <p:sp>
        <p:nvSpPr>
          <p:cNvPr id="4" name="TextBox 4"/>
          <p:cNvSpPr txBox="1"/>
          <p:nvPr/>
        </p:nvSpPr>
        <p:spPr>
          <a:xfrm>
            <a:off x="-1752600" y="591833"/>
            <a:ext cx="13093501" cy="2317962"/>
          </a:xfrm>
          <a:prstGeom prst="rect">
            <a:avLst/>
          </a:prstGeom>
        </p:spPr>
        <p:txBody>
          <a:bodyPr lIns="0" tIns="0" rIns="0" bIns="0" rtlCol="0" anchor="t">
            <a:spAutoFit/>
          </a:bodyPr>
          <a:lstStyle/>
          <a:p>
            <a:pPr algn="ctr">
              <a:lnSpc>
                <a:spcPts val="9263"/>
              </a:lnSpc>
              <a:spcBef>
                <a:spcPct val="0"/>
              </a:spcBef>
            </a:pPr>
            <a:r>
              <a:rPr lang="en-US" sz="6616">
                <a:solidFill>
                  <a:srgbClr val="FEFFFF"/>
                </a:solidFill>
                <a:latin typeface="Ahkio"/>
                <a:ea typeface="Ahkio"/>
                <a:cs typeface="Ahkio"/>
                <a:sym typeface="Ahkio"/>
              </a:rPr>
              <a:t>The Enquiry Process</a:t>
            </a:r>
          </a:p>
          <a:p>
            <a:pPr algn="ctr">
              <a:lnSpc>
                <a:spcPts val="9263"/>
              </a:lnSpc>
              <a:spcBef>
                <a:spcPct val="0"/>
              </a:spcBef>
            </a:pPr>
            <a:r>
              <a:rPr lang="en-US" sz="6616">
                <a:solidFill>
                  <a:srgbClr val="FEFFFF"/>
                </a:solidFill>
                <a:latin typeface="Ahkio"/>
                <a:ea typeface="Ahkio"/>
                <a:cs typeface="Ahkio"/>
                <a:sym typeface="Ahkio"/>
              </a:rPr>
              <a:t>How Learning Unfolds</a:t>
            </a:r>
          </a:p>
        </p:txBody>
      </p:sp>
      <p:sp>
        <p:nvSpPr>
          <p:cNvPr id="5" name="TextBox 5"/>
          <p:cNvSpPr txBox="1"/>
          <p:nvPr/>
        </p:nvSpPr>
        <p:spPr>
          <a:xfrm>
            <a:off x="9672449" y="929597"/>
            <a:ext cx="7274686" cy="1499198"/>
          </a:xfrm>
          <a:prstGeom prst="rect">
            <a:avLst/>
          </a:prstGeom>
        </p:spPr>
        <p:txBody>
          <a:bodyPr lIns="0" tIns="0" rIns="0" bIns="0" rtlCol="0" anchor="t">
            <a:spAutoFit/>
          </a:bodyPr>
          <a:lstStyle/>
          <a:p>
            <a:pPr algn="ctr">
              <a:lnSpc>
                <a:spcPts val="5938"/>
              </a:lnSpc>
              <a:spcBef>
                <a:spcPct val="0"/>
              </a:spcBef>
            </a:pPr>
            <a:r>
              <a:rPr lang="en-US" sz="4241" dirty="0">
                <a:solidFill>
                  <a:srgbClr val="FFFFFF"/>
                </a:solidFill>
                <a:latin typeface="Ahkio"/>
                <a:ea typeface="Ahkio"/>
                <a:cs typeface="Ahkio"/>
                <a:sym typeface="Ahkio"/>
              </a:rPr>
              <a:t>Question → Immersion → Challenge</a:t>
            </a:r>
          </a:p>
          <a:p>
            <a:pPr algn="ctr">
              <a:lnSpc>
                <a:spcPts val="5938"/>
              </a:lnSpc>
              <a:spcBef>
                <a:spcPct val="0"/>
              </a:spcBef>
            </a:pPr>
            <a:r>
              <a:rPr lang="en-US" sz="4241" dirty="0">
                <a:solidFill>
                  <a:srgbClr val="FFFFFF"/>
                </a:solidFill>
                <a:latin typeface="Ahkio"/>
                <a:ea typeface="Ahkio"/>
                <a:cs typeface="Ahkio"/>
                <a:sym typeface="Ahkio"/>
              </a:rPr>
              <a:t>local links</a:t>
            </a:r>
          </a:p>
        </p:txBody>
      </p:sp>
      <p:sp>
        <p:nvSpPr>
          <p:cNvPr id="6" name="Freeform 6"/>
          <p:cNvSpPr/>
          <p:nvPr/>
        </p:nvSpPr>
        <p:spPr>
          <a:xfrm flipH="1">
            <a:off x="10744200" y="1973521"/>
            <a:ext cx="1671645" cy="489284"/>
          </a:xfrm>
          <a:custGeom>
            <a:avLst/>
            <a:gdLst/>
            <a:ahLst/>
            <a:cxnLst/>
            <a:rect l="l" t="t" r="r" b="b"/>
            <a:pathLst>
              <a:path w="1671645" h="489284">
                <a:moveTo>
                  <a:pt x="1671645" y="0"/>
                </a:moveTo>
                <a:lnTo>
                  <a:pt x="0" y="0"/>
                </a:lnTo>
                <a:lnTo>
                  <a:pt x="0" y="489285"/>
                </a:lnTo>
                <a:lnTo>
                  <a:pt x="1671645" y="489285"/>
                </a:lnTo>
                <a:lnTo>
                  <a:pt x="1671645" y="0"/>
                </a:lnTo>
                <a:close/>
              </a:path>
            </a:pathLst>
          </a:custGeom>
          <a:blipFill>
            <a:blip r:embed="rId2">
              <a:extLst>
                <a:ext uri="{96DAC541-7B7A-43D3-8B79-37D633B846F1}">
                  <asvg:svgBlip xmlns:asvg="http://schemas.microsoft.com/office/drawing/2016/SVG/main" r:embed="rId3"/>
                </a:ext>
              </a:extLst>
            </a:blip>
            <a:stretch>
              <a:fillRect/>
            </a:stretch>
          </a:blipFill>
        </p:spPr>
      </p:sp>
      <p:pic>
        <p:nvPicPr>
          <p:cNvPr id="8" name="Picture 7">
            <a:extLst>
              <a:ext uri="{FF2B5EF4-FFF2-40B4-BE49-F238E27FC236}">
                <a16:creationId xmlns:a16="http://schemas.microsoft.com/office/drawing/2014/main" id="{25A80803-0B83-38FD-6249-476407792D4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553925" y="2757956"/>
            <a:ext cx="3389358" cy="4519144"/>
          </a:xfrm>
          <a:prstGeom prst="rect">
            <a:avLst/>
          </a:prstGeom>
        </p:spPr>
      </p:pic>
      <p:pic>
        <p:nvPicPr>
          <p:cNvPr id="10" name="Picture 9">
            <a:extLst>
              <a:ext uri="{FF2B5EF4-FFF2-40B4-BE49-F238E27FC236}">
                <a16:creationId xmlns:a16="http://schemas.microsoft.com/office/drawing/2014/main" id="{66B0BF38-6A94-63A5-15A4-F0ACDF683BB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57465" y="2757956"/>
            <a:ext cx="4220335" cy="5627113"/>
          </a:xfrm>
          <a:prstGeom prst="rect">
            <a:avLst/>
          </a:prstGeom>
        </p:spPr>
      </p:pic>
      <p:pic>
        <p:nvPicPr>
          <p:cNvPr id="12" name="Picture 11">
            <a:extLst>
              <a:ext uri="{FF2B5EF4-FFF2-40B4-BE49-F238E27FC236}">
                <a16:creationId xmlns:a16="http://schemas.microsoft.com/office/drawing/2014/main" id="{E5BCCD48-9FEC-836E-8C56-C7175C41CDC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533653" y="5565334"/>
            <a:ext cx="3306745" cy="4408994"/>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172058"/>
        </a:solidFill>
        <a:effectLst/>
      </p:bgPr>
    </p:bg>
    <p:spTree>
      <p:nvGrpSpPr>
        <p:cNvPr id="1" name=""/>
        <p:cNvGrpSpPr/>
        <p:nvPr/>
      </p:nvGrpSpPr>
      <p:grpSpPr>
        <a:xfrm>
          <a:off x="0" y="0"/>
          <a:ext cx="0" cy="0"/>
          <a:chOff x="0" y="0"/>
          <a:chExt cx="0" cy="0"/>
        </a:xfrm>
      </p:grpSpPr>
      <p:sp>
        <p:nvSpPr>
          <p:cNvPr id="2" name="TextBox 2"/>
          <p:cNvSpPr txBox="1"/>
          <p:nvPr/>
        </p:nvSpPr>
        <p:spPr>
          <a:xfrm>
            <a:off x="467120" y="2054355"/>
            <a:ext cx="11845657" cy="3433709"/>
          </a:xfrm>
          <a:prstGeom prst="rect">
            <a:avLst/>
          </a:prstGeom>
        </p:spPr>
        <p:txBody>
          <a:bodyPr lIns="0" tIns="0" rIns="0" bIns="0" rtlCol="0" anchor="t">
            <a:spAutoFit/>
          </a:bodyPr>
          <a:lstStyle/>
          <a:p>
            <a:pPr algn="ctr">
              <a:lnSpc>
                <a:spcPts val="3415"/>
              </a:lnSpc>
              <a:spcBef>
                <a:spcPct val="0"/>
              </a:spcBef>
            </a:pPr>
            <a:endParaRPr dirty="0"/>
          </a:p>
          <a:p>
            <a:pPr algn="ctr">
              <a:lnSpc>
                <a:spcPts val="3415"/>
              </a:lnSpc>
              <a:spcBef>
                <a:spcPct val="0"/>
              </a:spcBef>
            </a:pPr>
            <a:r>
              <a:rPr lang="en-US" sz="2439" dirty="0">
                <a:solidFill>
                  <a:srgbClr val="FEFFFF"/>
                </a:solidFill>
                <a:latin typeface="Ahkio"/>
                <a:ea typeface="Ahkio"/>
                <a:cs typeface="Ahkio"/>
                <a:sym typeface="Ahkio"/>
              </a:rPr>
              <a:t>A Shift in Mindset: We move away from "doing" a lesson (like English or </a:t>
            </a:r>
            <a:r>
              <a:rPr lang="en-US" sz="2439" dirty="0" err="1">
                <a:solidFill>
                  <a:srgbClr val="FEFFFF"/>
                </a:solidFill>
                <a:latin typeface="Ahkio"/>
                <a:ea typeface="Ahkio"/>
                <a:cs typeface="Ahkio"/>
                <a:sym typeface="Ahkio"/>
              </a:rPr>
              <a:t>Maths</a:t>
            </a:r>
            <a:r>
              <a:rPr lang="en-US" sz="2439" dirty="0">
                <a:solidFill>
                  <a:srgbClr val="FEFFFF"/>
                </a:solidFill>
                <a:latin typeface="Ahkio"/>
                <a:ea typeface="Ahkio"/>
                <a:cs typeface="Ahkio"/>
                <a:sym typeface="Ahkio"/>
              </a:rPr>
              <a:t>) to "being" a specialist (like an Author or Mathematician.</a:t>
            </a:r>
          </a:p>
          <a:p>
            <a:pPr algn="ctr">
              <a:lnSpc>
                <a:spcPts val="3415"/>
              </a:lnSpc>
              <a:spcBef>
                <a:spcPct val="0"/>
              </a:spcBef>
            </a:pPr>
            <a:endParaRPr lang="en-US" sz="2439" dirty="0">
              <a:solidFill>
                <a:srgbClr val="FEFFFF"/>
              </a:solidFill>
              <a:latin typeface="Ahkio"/>
              <a:ea typeface="Ahkio"/>
              <a:cs typeface="Ahkio"/>
              <a:sym typeface="Ahkio"/>
            </a:endParaRPr>
          </a:p>
          <a:p>
            <a:pPr algn="ctr">
              <a:lnSpc>
                <a:spcPts val="3415"/>
              </a:lnSpc>
              <a:spcBef>
                <a:spcPct val="0"/>
              </a:spcBef>
            </a:pPr>
            <a:r>
              <a:rPr lang="en-US" sz="2439" dirty="0">
                <a:solidFill>
                  <a:srgbClr val="FEFFFF"/>
                </a:solidFill>
                <a:latin typeface="Ahkio"/>
                <a:ea typeface="Ahkio"/>
                <a:cs typeface="Ahkio"/>
                <a:sym typeface="Ahkio"/>
              </a:rPr>
              <a:t>States of Being: These symbols help learners master both the "know of" and the "know how" of a subject.</a:t>
            </a:r>
          </a:p>
          <a:p>
            <a:pPr algn="ctr">
              <a:lnSpc>
                <a:spcPts val="3415"/>
              </a:lnSpc>
              <a:spcBef>
                <a:spcPct val="0"/>
              </a:spcBef>
            </a:pPr>
            <a:endParaRPr lang="en-US" sz="2439" dirty="0">
              <a:solidFill>
                <a:srgbClr val="FEFFFF"/>
              </a:solidFill>
              <a:latin typeface="Ahkio"/>
              <a:ea typeface="Ahkio"/>
              <a:cs typeface="Ahkio"/>
              <a:sym typeface="Ahkio"/>
            </a:endParaRPr>
          </a:p>
          <a:p>
            <a:pPr algn="ctr">
              <a:lnSpc>
                <a:spcPts val="3415"/>
              </a:lnSpc>
              <a:spcBef>
                <a:spcPct val="0"/>
              </a:spcBef>
            </a:pPr>
            <a:r>
              <a:rPr lang="en-US" sz="2439" dirty="0">
                <a:solidFill>
                  <a:srgbClr val="FEFFFF"/>
                </a:solidFill>
                <a:latin typeface="Ahkio"/>
                <a:ea typeface="Ahkio"/>
                <a:cs typeface="Ahkio"/>
                <a:sym typeface="Ahkio"/>
              </a:rPr>
              <a:t>Cross-Pollination: As children grow, they learn to combine states,</a:t>
            </a:r>
          </a:p>
          <a:p>
            <a:pPr algn="ctr">
              <a:lnSpc>
                <a:spcPts val="3415"/>
              </a:lnSpc>
              <a:spcBef>
                <a:spcPct val="0"/>
              </a:spcBef>
            </a:pPr>
            <a:r>
              <a:rPr lang="en-US" sz="2439" dirty="0">
                <a:solidFill>
                  <a:srgbClr val="FEFFFF"/>
                </a:solidFill>
                <a:latin typeface="Ahkio"/>
                <a:ea typeface="Ahkio"/>
                <a:cs typeface="Ahkio"/>
                <a:sym typeface="Ahkio"/>
              </a:rPr>
              <a:t>discovering they can be an Author, Scientist, and Philosopher at the same time</a:t>
            </a:r>
          </a:p>
        </p:txBody>
      </p:sp>
      <p:grpSp>
        <p:nvGrpSpPr>
          <p:cNvPr id="3" name="Group 3"/>
          <p:cNvGrpSpPr/>
          <p:nvPr/>
        </p:nvGrpSpPr>
        <p:grpSpPr>
          <a:xfrm>
            <a:off x="13317195" y="545600"/>
            <a:ext cx="4443789" cy="6562085"/>
            <a:chOff x="0" y="0"/>
            <a:chExt cx="1170381" cy="1728286"/>
          </a:xfrm>
        </p:grpSpPr>
        <p:sp>
          <p:nvSpPr>
            <p:cNvPr id="4" name="Freeform 4"/>
            <p:cNvSpPr/>
            <p:nvPr/>
          </p:nvSpPr>
          <p:spPr>
            <a:xfrm>
              <a:off x="0" y="0"/>
              <a:ext cx="1170381" cy="1728286"/>
            </a:xfrm>
            <a:custGeom>
              <a:avLst/>
              <a:gdLst/>
              <a:ahLst/>
              <a:cxnLst/>
              <a:rect l="l" t="t" r="r" b="b"/>
              <a:pathLst>
                <a:path w="1170381" h="1728286">
                  <a:moveTo>
                    <a:pt x="88852" y="0"/>
                  </a:moveTo>
                  <a:lnTo>
                    <a:pt x="1081529" y="0"/>
                  </a:lnTo>
                  <a:cubicBezTo>
                    <a:pt x="1130600" y="0"/>
                    <a:pt x="1170381" y="39780"/>
                    <a:pt x="1170381" y="88852"/>
                  </a:cubicBezTo>
                  <a:lnTo>
                    <a:pt x="1170381" y="1639434"/>
                  </a:lnTo>
                  <a:cubicBezTo>
                    <a:pt x="1170381" y="1688506"/>
                    <a:pt x="1130600" y="1728286"/>
                    <a:pt x="1081529" y="1728286"/>
                  </a:cubicBezTo>
                  <a:lnTo>
                    <a:pt x="88852" y="1728286"/>
                  </a:lnTo>
                  <a:cubicBezTo>
                    <a:pt x="39780" y="1728286"/>
                    <a:pt x="0" y="1688506"/>
                    <a:pt x="0" y="1639434"/>
                  </a:cubicBezTo>
                  <a:lnTo>
                    <a:pt x="0" y="88852"/>
                  </a:lnTo>
                  <a:cubicBezTo>
                    <a:pt x="0" y="39780"/>
                    <a:pt x="39780" y="0"/>
                    <a:pt x="88852" y="0"/>
                  </a:cubicBezTo>
                  <a:close/>
                </a:path>
              </a:pathLst>
            </a:custGeom>
            <a:solidFill>
              <a:srgbClr val="414877"/>
            </a:solidFill>
          </p:spPr>
        </p:sp>
        <p:sp>
          <p:nvSpPr>
            <p:cNvPr id="5" name="TextBox 5"/>
            <p:cNvSpPr txBox="1"/>
            <p:nvPr/>
          </p:nvSpPr>
          <p:spPr>
            <a:xfrm>
              <a:off x="0" y="-38100"/>
              <a:ext cx="1170381" cy="1766386"/>
            </a:xfrm>
            <a:prstGeom prst="rect">
              <a:avLst/>
            </a:prstGeom>
          </p:spPr>
          <p:txBody>
            <a:bodyPr lIns="50800" tIns="50800" rIns="50800" bIns="50800" rtlCol="0" anchor="ctr"/>
            <a:lstStyle/>
            <a:p>
              <a:pPr algn="ctr">
                <a:lnSpc>
                  <a:spcPts val="2659"/>
                </a:lnSpc>
                <a:spcBef>
                  <a:spcPct val="0"/>
                </a:spcBef>
              </a:pPr>
              <a:endParaRPr/>
            </a:p>
          </p:txBody>
        </p:sp>
      </p:grpSp>
      <p:sp>
        <p:nvSpPr>
          <p:cNvPr id="6" name="TextBox 6"/>
          <p:cNvSpPr txBox="1"/>
          <p:nvPr/>
        </p:nvSpPr>
        <p:spPr>
          <a:xfrm>
            <a:off x="13586898" y="837291"/>
            <a:ext cx="3772130" cy="1283740"/>
          </a:xfrm>
          <a:prstGeom prst="rect">
            <a:avLst/>
          </a:prstGeom>
        </p:spPr>
        <p:txBody>
          <a:bodyPr lIns="0" tIns="0" rIns="0" bIns="0" rtlCol="0" anchor="t">
            <a:spAutoFit/>
          </a:bodyPr>
          <a:lstStyle/>
          <a:p>
            <a:pPr algn="ctr">
              <a:lnSpc>
                <a:spcPts val="3382"/>
              </a:lnSpc>
              <a:spcBef>
                <a:spcPct val="0"/>
              </a:spcBef>
            </a:pPr>
            <a:r>
              <a:rPr lang="en-US" sz="2416">
                <a:solidFill>
                  <a:srgbClr val="FEFFFF"/>
                </a:solidFill>
                <a:latin typeface="Ahkio"/>
                <a:ea typeface="Ahkio"/>
                <a:cs typeface="Ahkio"/>
                <a:sym typeface="Ahkio"/>
              </a:rPr>
              <a:t>How can States of Being transform our learning experience?</a:t>
            </a:r>
          </a:p>
        </p:txBody>
      </p:sp>
      <p:sp>
        <p:nvSpPr>
          <p:cNvPr id="7" name="TextBox 7"/>
          <p:cNvSpPr txBox="1"/>
          <p:nvPr/>
        </p:nvSpPr>
        <p:spPr>
          <a:xfrm>
            <a:off x="13586898" y="2549300"/>
            <a:ext cx="3892089" cy="4159397"/>
          </a:xfrm>
          <a:prstGeom prst="rect">
            <a:avLst/>
          </a:prstGeom>
        </p:spPr>
        <p:txBody>
          <a:bodyPr lIns="0" tIns="0" rIns="0" bIns="0" rtlCol="0" anchor="t">
            <a:spAutoFit/>
          </a:bodyPr>
          <a:lstStyle/>
          <a:p>
            <a:pPr algn="ctr">
              <a:lnSpc>
                <a:spcPts val="2742"/>
              </a:lnSpc>
              <a:spcBef>
                <a:spcPct val="0"/>
              </a:spcBef>
            </a:pPr>
            <a:r>
              <a:rPr lang="en-US" sz="1958" dirty="0">
                <a:solidFill>
                  <a:srgbClr val="FEFFFF"/>
                </a:solidFill>
                <a:latin typeface="Ahkio"/>
                <a:ea typeface="Ahkio"/>
                <a:cs typeface="Ahkio"/>
                <a:sym typeface="Ahkio"/>
              </a:rPr>
              <a:t>States of Being encourage a holistic approach, allowing students to engage deeply with various disciplines. By embodying the roles of Author, Scientist, Historian, Geographer, Engineer or Philosopher, learners appreciate the integration of knowledge across fields and understand real-world applications. This not only enhances retention but fosters critical thinking and creativity by showing the connections between different areas of study.</a:t>
            </a:r>
          </a:p>
        </p:txBody>
      </p:sp>
      <p:sp>
        <p:nvSpPr>
          <p:cNvPr id="8" name="TextBox 8"/>
          <p:cNvSpPr txBox="1"/>
          <p:nvPr/>
        </p:nvSpPr>
        <p:spPr>
          <a:xfrm>
            <a:off x="220845" y="197214"/>
            <a:ext cx="6489867" cy="1558196"/>
          </a:xfrm>
          <a:prstGeom prst="rect">
            <a:avLst/>
          </a:prstGeom>
        </p:spPr>
        <p:txBody>
          <a:bodyPr lIns="0" tIns="0" rIns="0" bIns="0" rtlCol="0" anchor="t">
            <a:spAutoFit/>
          </a:bodyPr>
          <a:lstStyle/>
          <a:p>
            <a:pPr algn="ctr">
              <a:lnSpc>
                <a:spcPts val="6189"/>
              </a:lnSpc>
              <a:spcBef>
                <a:spcPct val="0"/>
              </a:spcBef>
            </a:pPr>
            <a:r>
              <a:rPr lang="en-US" sz="4421">
                <a:solidFill>
                  <a:srgbClr val="FEFFFF"/>
                </a:solidFill>
                <a:latin typeface="Ahkio"/>
                <a:ea typeface="Ahkio"/>
                <a:cs typeface="Ahkio"/>
                <a:sym typeface="Ahkio"/>
              </a:rPr>
              <a:t>"Being" Not "Doing”</a:t>
            </a:r>
          </a:p>
          <a:p>
            <a:pPr algn="ctr">
              <a:lnSpc>
                <a:spcPts val="6189"/>
              </a:lnSpc>
              <a:spcBef>
                <a:spcPct val="0"/>
              </a:spcBef>
            </a:pPr>
            <a:r>
              <a:rPr lang="en-US" sz="4421">
                <a:solidFill>
                  <a:srgbClr val="FEFFFF"/>
                </a:solidFill>
                <a:latin typeface="Ahkio"/>
                <a:ea typeface="Ahkio"/>
                <a:cs typeface="Ahkio"/>
                <a:sym typeface="Ahkio"/>
              </a:rPr>
              <a:t>The Power of States of Being</a:t>
            </a:r>
          </a:p>
        </p:txBody>
      </p:sp>
      <p:sp>
        <p:nvSpPr>
          <p:cNvPr id="9" name="TextBox 9"/>
          <p:cNvSpPr txBox="1"/>
          <p:nvPr/>
        </p:nvSpPr>
        <p:spPr>
          <a:xfrm>
            <a:off x="110422" y="9452385"/>
            <a:ext cx="18067155" cy="571839"/>
          </a:xfrm>
          <a:prstGeom prst="rect">
            <a:avLst/>
          </a:prstGeom>
        </p:spPr>
        <p:txBody>
          <a:bodyPr lIns="0" tIns="0" rIns="0" bIns="0" rtlCol="0" anchor="t">
            <a:spAutoFit/>
          </a:bodyPr>
          <a:lstStyle/>
          <a:p>
            <a:pPr algn="ctr">
              <a:lnSpc>
                <a:spcPts val="4575"/>
              </a:lnSpc>
              <a:spcBef>
                <a:spcPct val="0"/>
              </a:spcBef>
            </a:pPr>
            <a:r>
              <a:rPr lang="en-US" sz="3268">
                <a:solidFill>
                  <a:srgbClr val="FEFFFF"/>
                </a:solidFill>
                <a:latin typeface="Ahkio"/>
                <a:ea typeface="Ahkio"/>
                <a:cs typeface="Ahkio"/>
                <a:sym typeface="Ahkio"/>
              </a:rPr>
              <a:t>Embracing diverse States of Being helps students become versatile thinkers, preparing them for a multifaceted world.</a:t>
            </a:r>
          </a:p>
        </p:txBody>
      </p:sp>
      <p:grpSp>
        <p:nvGrpSpPr>
          <p:cNvPr id="10" name="Group 10"/>
          <p:cNvGrpSpPr/>
          <p:nvPr/>
        </p:nvGrpSpPr>
        <p:grpSpPr>
          <a:xfrm>
            <a:off x="3524086" y="5748909"/>
            <a:ext cx="6489867" cy="3143678"/>
            <a:chOff x="0" y="0"/>
            <a:chExt cx="1709265" cy="827965"/>
          </a:xfrm>
        </p:grpSpPr>
        <p:sp>
          <p:nvSpPr>
            <p:cNvPr id="11" name="Freeform 11"/>
            <p:cNvSpPr/>
            <p:nvPr/>
          </p:nvSpPr>
          <p:spPr>
            <a:xfrm>
              <a:off x="0" y="0"/>
              <a:ext cx="1709265" cy="827965"/>
            </a:xfrm>
            <a:custGeom>
              <a:avLst/>
              <a:gdLst/>
              <a:ahLst/>
              <a:cxnLst/>
              <a:rect l="l" t="t" r="r" b="b"/>
              <a:pathLst>
                <a:path w="1709265" h="827965">
                  <a:moveTo>
                    <a:pt x="60839" y="0"/>
                  </a:moveTo>
                  <a:lnTo>
                    <a:pt x="1648426" y="0"/>
                  </a:lnTo>
                  <a:cubicBezTo>
                    <a:pt x="1682027" y="0"/>
                    <a:pt x="1709265" y="27239"/>
                    <a:pt x="1709265" y="60839"/>
                  </a:cubicBezTo>
                  <a:lnTo>
                    <a:pt x="1709265" y="767126"/>
                  </a:lnTo>
                  <a:cubicBezTo>
                    <a:pt x="1709265" y="800726"/>
                    <a:pt x="1682027" y="827965"/>
                    <a:pt x="1648426" y="827965"/>
                  </a:cubicBezTo>
                  <a:lnTo>
                    <a:pt x="60839" y="827965"/>
                  </a:lnTo>
                  <a:cubicBezTo>
                    <a:pt x="27239" y="827965"/>
                    <a:pt x="0" y="800726"/>
                    <a:pt x="0" y="767126"/>
                  </a:cubicBezTo>
                  <a:lnTo>
                    <a:pt x="0" y="60839"/>
                  </a:lnTo>
                  <a:cubicBezTo>
                    <a:pt x="0" y="27239"/>
                    <a:pt x="27239" y="0"/>
                    <a:pt x="60839" y="0"/>
                  </a:cubicBezTo>
                  <a:close/>
                </a:path>
              </a:pathLst>
            </a:custGeom>
            <a:solidFill>
              <a:srgbClr val="414877"/>
            </a:solidFill>
          </p:spPr>
        </p:sp>
        <p:sp>
          <p:nvSpPr>
            <p:cNvPr id="12" name="TextBox 12"/>
            <p:cNvSpPr txBox="1"/>
            <p:nvPr/>
          </p:nvSpPr>
          <p:spPr>
            <a:xfrm>
              <a:off x="0" y="-38100"/>
              <a:ext cx="1709265" cy="866065"/>
            </a:xfrm>
            <a:prstGeom prst="rect">
              <a:avLst/>
            </a:prstGeom>
          </p:spPr>
          <p:txBody>
            <a:bodyPr lIns="50800" tIns="50800" rIns="50800" bIns="50800" rtlCol="0" anchor="ctr"/>
            <a:lstStyle/>
            <a:p>
              <a:pPr algn="ctr">
                <a:lnSpc>
                  <a:spcPts val="2659"/>
                </a:lnSpc>
                <a:spcBef>
                  <a:spcPct val="0"/>
                </a:spcBef>
              </a:pPr>
              <a:endParaRPr/>
            </a:p>
          </p:txBody>
        </p:sp>
      </p:grpSp>
      <p:sp>
        <p:nvSpPr>
          <p:cNvPr id="13" name="TextBox 13"/>
          <p:cNvSpPr txBox="1"/>
          <p:nvPr/>
        </p:nvSpPr>
        <p:spPr>
          <a:xfrm>
            <a:off x="3770361" y="6107278"/>
            <a:ext cx="5879642" cy="2542733"/>
          </a:xfrm>
          <a:prstGeom prst="rect">
            <a:avLst/>
          </a:prstGeom>
        </p:spPr>
        <p:txBody>
          <a:bodyPr lIns="0" tIns="0" rIns="0" bIns="0" rtlCol="0" anchor="t">
            <a:spAutoFit/>
          </a:bodyPr>
          <a:lstStyle/>
          <a:p>
            <a:pPr algn="ctr">
              <a:lnSpc>
                <a:spcPts val="3355"/>
              </a:lnSpc>
              <a:spcBef>
                <a:spcPct val="0"/>
              </a:spcBef>
            </a:pPr>
            <a:r>
              <a:rPr lang="en-US" sz="2396">
                <a:solidFill>
                  <a:srgbClr val="FEFFFF"/>
                </a:solidFill>
                <a:latin typeface="Ahkio"/>
                <a:ea typeface="Ahkio"/>
                <a:cs typeface="Ahkio"/>
                <a:sym typeface="Ahkio"/>
              </a:rPr>
              <a:t>Instead of only “doing” a subject, children learn to think and work like specialists.</a:t>
            </a:r>
          </a:p>
          <a:p>
            <a:pPr algn="ctr">
              <a:lnSpc>
                <a:spcPts val="3355"/>
              </a:lnSpc>
              <a:spcBef>
                <a:spcPct val="0"/>
              </a:spcBef>
            </a:pPr>
            <a:r>
              <a:rPr lang="en-US" sz="2396">
                <a:solidFill>
                  <a:srgbClr val="FEFFFF"/>
                </a:solidFill>
                <a:latin typeface="Ahkio"/>
                <a:ea typeface="Ahkio"/>
                <a:cs typeface="Ahkio"/>
                <a:sym typeface="Ahkio"/>
              </a:rPr>
              <a:t>For example, they might think like an author, mathematician, scientist, historian, or engineer.</a:t>
            </a:r>
          </a:p>
          <a:p>
            <a:pPr algn="ctr">
              <a:lnSpc>
                <a:spcPts val="3355"/>
              </a:lnSpc>
              <a:spcBef>
                <a:spcPct val="0"/>
              </a:spcBef>
            </a:pPr>
            <a:r>
              <a:rPr lang="en-US" sz="2396">
                <a:solidFill>
                  <a:srgbClr val="FEFFFF"/>
                </a:solidFill>
                <a:latin typeface="Ahkio"/>
                <a:ea typeface="Ahkio"/>
                <a:cs typeface="Ahkio"/>
                <a:sym typeface="Ahkio"/>
              </a:rPr>
              <a:t>This helps children understand both the knowledge and the skills behind each subject.</a:t>
            </a:r>
          </a:p>
        </p:txBody>
      </p:sp>
      <p:pic>
        <p:nvPicPr>
          <p:cNvPr id="14" name="Picture 13">
            <a:extLst>
              <a:ext uri="{FF2B5EF4-FFF2-40B4-BE49-F238E27FC236}">
                <a16:creationId xmlns:a16="http://schemas.microsoft.com/office/drawing/2014/main" id="{BFCFD817-867F-DA51-EC93-EC86E6A1E9F0}"/>
              </a:ext>
            </a:extLst>
          </p:cNvPr>
          <p:cNvPicPr>
            <a:picLocks noChangeAspect="1"/>
          </p:cNvPicPr>
          <p:nvPr/>
        </p:nvPicPr>
        <p:blipFill>
          <a:blip r:embed="rId2"/>
          <a:stretch>
            <a:fillRect/>
          </a:stretch>
        </p:blipFill>
        <p:spPr>
          <a:xfrm>
            <a:off x="10260228" y="5743814"/>
            <a:ext cx="2774970" cy="3702376"/>
          </a:xfrm>
          <a:prstGeom prst="rect">
            <a:avLst/>
          </a:prstGeom>
        </p:spPr>
      </p:pic>
      <p:pic>
        <p:nvPicPr>
          <p:cNvPr id="16" name="Picture 15">
            <a:extLst>
              <a:ext uri="{FF2B5EF4-FFF2-40B4-BE49-F238E27FC236}">
                <a16:creationId xmlns:a16="http://schemas.microsoft.com/office/drawing/2014/main" id="{680BDFF1-2341-CA79-D021-0FE0C2D0B1F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7620" y="6208123"/>
            <a:ext cx="3700649" cy="2775486"/>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172058"/>
        </a:solidFill>
        <a:effectLst/>
      </p:bgPr>
    </p:bg>
    <p:spTree>
      <p:nvGrpSpPr>
        <p:cNvPr id="1" name=""/>
        <p:cNvGrpSpPr/>
        <p:nvPr/>
      </p:nvGrpSpPr>
      <p:grpSpPr>
        <a:xfrm>
          <a:off x="0" y="0"/>
          <a:ext cx="0" cy="0"/>
          <a:chOff x="0" y="0"/>
          <a:chExt cx="0" cy="0"/>
        </a:xfrm>
      </p:grpSpPr>
      <p:sp>
        <p:nvSpPr>
          <p:cNvPr id="2" name="Freeform 2"/>
          <p:cNvSpPr/>
          <p:nvPr/>
        </p:nvSpPr>
        <p:spPr>
          <a:xfrm>
            <a:off x="16205537" y="165048"/>
            <a:ext cx="2052966" cy="2743200"/>
          </a:xfrm>
          <a:custGeom>
            <a:avLst/>
            <a:gdLst/>
            <a:ahLst/>
            <a:cxnLst/>
            <a:rect l="l" t="t" r="r" b="b"/>
            <a:pathLst>
              <a:path w="1202660" h="1626454">
                <a:moveTo>
                  <a:pt x="0" y="0"/>
                </a:moveTo>
                <a:lnTo>
                  <a:pt x="1202660" y="0"/>
                </a:lnTo>
                <a:lnTo>
                  <a:pt x="1202660" y="1626454"/>
                </a:lnTo>
                <a:lnTo>
                  <a:pt x="0" y="1626454"/>
                </a:lnTo>
                <a:lnTo>
                  <a:pt x="0" y="0"/>
                </a:lnTo>
                <a:close/>
              </a:path>
            </a:pathLst>
          </a:custGeom>
          <a:blipFill>
            <a:blip r:embed="rId2"/>
            <a:stretch>
              <a:fillRect/>
            </a:stretch>
          </a:blipFill>
        </p:spPr>
      </p:sp>
      <p:sp>
        <p:nvSpPr>
          <p:cNvPr id="3" name="Freeform 3"/>
          <p:cNvSpPr/>
          <p:nvPr/>
        </p:nvSpPr>
        <p:spPr>
          <a:xfrm>
            <a:off x="16510038" y="2908248"/>
            <a:ext cx="1443964" cy="2924652"/>
          </a:xfrm>
          <a:custGeom>
            <a:avLst/>
            <a:gdLst/>
            <a:ahLst/>
            <a:cxnLst/>
            <a:rect l="l" t="t" r="r" b="b"/>
            <a:pathLst>
              <a:path w="1117952" h="2315052">
                <a:moveTo>
                  <a:pt x="0" y="0"/>
                </a:moveTo>
                <a:lnTo>
                  <a:pt x="1117952" y="0"/>
                </a:lnTo>
                <a:lnTo>
                  <a:pt x="1117952" y="2315051"/>
                </a:lnTo>
                <a:lnTo>
                  <a:pt x="0" y="2315051"/>
                </a:lnTo>
                <a:lnTo>
                  <a:pt x="0" y="0"/>
                </a:lnTo>
                <a:close/>
              </a:path>
            </a:pathLst>
          </a:custGeom>
          <a:blipFill>
            <a:blip r:embed="rId3"/>
            <a:stretch>
              <a:fillRect/>
            </a:stretch>
          </a:blipFill>
        </p:spPr>
      </p:sp>
      <p:sp>
        <p:nvSpPr>
          <p:cNvPr id="4" name="TextBox 4"/>
          <p:cNvSpPr txBox="1"/>
          <p:nvPr/>
        </p:nvSpPr>
        <p:spPr>
          <a:xfrm>
            <a:off x="1028700" y="190858"/>
            <a:ext cx="13709722" cy="837842"/>
          </a:xfrm>
          <a:prstGeom prst="rect">
            <a:avLst/>
          </a:prstGeom>
        </p:spPr>
        <p:txBody>
          <a:bodyPr lIns="0" tIns="0" rIns="0" bIns="0" rtlCol="0" anchor="t">
            <a:spAutoFit/>
          </a:bodyPr>
          <a:lstStyle/>
          <a:p>
            <a:pPr algn="ctr">
              <a:lnSpc>
                <a:spcPts val="6678"/>
              </a:lnSpc>
              <a:spcBef>
                <a:spcPct val="0"/>
              </a:spcBef>
            </a:pPr>
            <a:r>
              <a:rPr lang="en-US" sz="4770">
                <a:solidFill>
                  <a:srgbClr val="FEFFFF"/>
                </a:solidFill>
                <a:latin typeface="Ahkio"/>
                <a:ea typeface="Ahkio"/>
                <a:cs typeface="Ahkio"/>
                <a:sym typeface="Ahkio"/>
              </a:rPr>
              <a:t>Meet the Specialists: How We Describe Our States of Being</a:t>
            </a:r>
          </a:p>
        </p:txBody>
      </p:sp>
      <p:sp>
        <p:nvSpPr>
          <p:cNvPr id="5" name="TextBox 5"/>
          <p:cNvSpPr txBox="1"/>
          <p:nvPr/>
        </p:nvSpPr>
        <p:spPr>
          <a:xfrm>
            <a:off x="609600" y="1536648"/>
            <a:ext cx="12319703" cy="8319129"/>
          </a:xfrm>
          <a:prstGeom prst="rect">
            <a:avLst/>
          </a:prstGeom>
        </p:spPr>
        <p:txBody>
          <a:bodyPr lIns="0" tIns="0" rIns="0" bIns="0" rtlCol="0" anchor="t">
            <a:spAutoFit/>
          </a:bodyPr>
          <a:lstStyle/>
          <a:p>
            <a:pPr algn="l">
              <a:lnSpc>
                <a:spcPts val="3465"/>
              </a:lnSpc>
            </a:pPr>
            <a:r>
              <a:rPr lang="en-US" sz="2475" dirty="0">
                <a:solidFill>
                  <a:srgbClr val="FEFFFF"/>
                </a:solidFill>
                <a:latin typeface="Ahkio"/>
                <a:ea typeface="Ahkio"/>
                <a:cs typeface="Ahkio"/>
                <a:sym typeface="Ahkio"/>
              </a:rPr>
              <a:t>Authors:  Read extensively to help write what is in their heads to entertain or inform others</a:t>
            </a:r>
          </a:p>
          <a:p>
            <a:pPr algn="l">
              <a:lnSpc>
                <a:spcPts val="3465"/>
              </a:lnSpc>
            </a:pPr>
            <a:endParaRPr lang="en-US" sz="2475" dirty="0">
              <a:solidFill>
                <a:srgbClr val="FEFFFF"/>
              </a:solidFill>
              <a:latin typeface="Ahkio"/>
              <a:ea typeface="Ahkio"/>
              <a:cs typeface="Ahkio"/>
              <a:sym typeface="Ahkio"/>
            </a:endParaRPr>
          </a:p>
          <a:p>
            <a:pPr algn="l">
              <a:lnSpc>
                <a:spcPts val="3465"/>
              </a:lnSpc>
            </a:pPr>
            <a:r>
              <a:rPr lang="en-US" sz="2475" dirty="0">
                <a:solidFill>
                  <a:srgbClr val="FEFFFF"/>
                </a:solidFill>
                <a:latin typeface="Ahkio"/>
                <a:ea typeface="Ahkio"/>
                <a:cs typeface="Ahkio"/>
                <a:sym typeface="Ahkio"/>
              </a:rPr>
              <a:t>Mathematicians: Use numbers to find solutions for everyday things like cooking or travelling</a:t>
            </a:r>
          </a:p>
          <a:p>
            <a:pPr algn="l">
              <a:lnSpc>
                <a:spcPts val="3465"/>
              </a:lnSpc>
            </a:pPr>
            <a:endParaRPr lang="en-US" sz="2475" dirty="0">
              <a:solidFill>
                <a:srgbClr val="FEFFFF"/>
              </a:solidFill>
              <a:latin typeface="Ahkio"/>
              <a:ea typeface="Ahkio"/>
              <a:cs typeface="Ahkio"/>
              <a:sym typeface="Ahkio"/>
            </a:endParaRPr>
          </a:p>
          <a:p>
            <a:pPr algn="l">
              <a:lnSpc>
                <a:spcPts val="3465"/>
              </a:lnSpc>
            </a:pPr>
            <a:r>
              <a:rPr lang="en-US" sz="2475" dirty="0">
                <a:solidFill>
                  <a:srgbClr val="FEFFFF"/>
                </a:solidFill>
                <a:latin typeface="Ahkio"/>
                <a:ea typeface="Ahkio"/>
                <a:cs typeface="Ahkio"/>
                <a:sym typeface="Ahkio"/>
              </a:rPr>
              <a:t>Scientists: Ask questions and look closely at the world to understand it better</a:t>
            </a:r>
          </a:p>
          <a:p>
            <a:pPr algn="l">
              <a:lnSpc>
                <a:spcPts val="3465"/>
              </a:lnSpc>
            </a:pPr>
            <a:endParaRPr lang="en-US" sz="2475" dirty="0">
              <a:solidFill>
                <a:srgbClr val="FEFFFF"/>
              </a:solidFill>
              <a:latin typeface="Ahkio"/>
              <a:ea typeface="Ahkio"/>
              <a:cs typeface="Ahkio"/>
              <a:sym typeface="Ahkio"/>
            </a:endParaRPr>
          </a:p>
          <a:p>
            <a:pPr algn="l">
              <a:lnSpc>
                <a:spcPts val="3465"/>
              </a:lnSpc>
            </a:pPr>
            <a:r>
              <a:rPr lang="en-US" sz="2475" dirty="0">
                <a:solidFill>
                  <a:srgbClr val="FEFFFF"/>
                </a:solidFill>
                <a:latin typeface="Ahkio"/>
                <a:ea typeface="Ahkio"/>
                <a:cs typeface="Ahkio"/>
                <a:sym typeface="Ahkio"/>
              </a:rPr>
              <a:t>Historians: Use sources and artefacts left behind to understand people and places throughout time</a:t>
            </a:r>
          </a:p>
          <a:p>
            <a:pPr algn="l">
              <a:lnSpc>
                <a:spcPts val="3465"/>
              </a:lnSpc>
            </a:pPr>
            <a:endParaRPr lang="en-US" sz="2475" dirty="0">
              <a:solidFill>
                <a:srgbClr val="FEFFFF"/>
              </a:solidFill>
              <a:latin typeface="Ahkio"/>
              <a:ea typeface="Ahkio"/>
              <a:cs typeface="Ahkio"/>
              <a:sym typeface="Ahkio"/>
            </a:endParaRPr>
          </a:p>
          <a:p>
            <a:pPr algn="l">
              <a:lnSpc>
                <a:spcPts val="3465"/>
              </a:lnSpc>
            </a:pPr>
            <a:r>
              <a:rPr lang="en-US" sz="2475" dirty="0">
                <a:solidFill>
                  <a:srgbClr val="FEFFFF"/>
                </a:solidFill>
                <a:latin typeface="Ahkio"/>
                <a:ea typeface="Ahkio"/>
                <a:cs typeface="Ahkio"/>
                <a:sym typeface="Ahkio"/>
              </a:rPr>
              <a:t>Geographers: Explore, map, and document the world to understand cause and effect</a:t>
            </a:r>
          </a:p>
          <a:p>
            <a:pPr algn="l">
              <a:lnSpc>
                <a:spcPts val="3465"/>
              </a:lnSpc>
            </a:pPr>
            <a:endParaRPr lang="en-US" sz="2475" dirty="0">
              <a:solidFill>
                <a:srgbClr val="FEFFFF"/>
              </a:solidFill>
              <a:latin typeface="Ahkio"/>
              <a:ea typeface="Ahkio"/>
              <a:cs typeface="Ahkio"/>
              <a:sym typeface="Ahkio"/>
            </a:endParaRPr>
          </a:p>
          <a:p>
            <a:pPr algn="l">
              <a:lnSpc>
                <a:spcPts val="3465"/>
              </a:lnSpc>
              <a:spcBef>
                <a:spcPct val="0"/>
              </a:spcBef>
            </a:pPr>
            <a:r>
              <a:rPr lang="en-US" sz="2475" dirty="0">
                <a:solidFill>
                  <a:srgbClr val="FEFFFF"/>
                </a:solidFill>
                <a:latin typeface="Ahkio"/>
                <a:ea typeface="Ahkio"/>
                <a:cs typeface="Ahkio"/>
                <a:sym typeface="Ahkio"/>
              </a:rPr>
              <a:t>Artists &amp; Musicians: Express complex ideas and emotions through various media and sound</a:t>
            </a:r>
          </a:p>
          <a:p>
            <a:pPr algn="l">
              <a:lnSpc>
                <a:spcPts val="3465"/>
              </a:lnSpc>
              <a:spcBef>
                <a:spcPct val="0"/>
              </a:spcBef>
            </a:pPr>
            <a:endParaRPr lang="en-US" sz="2475" dirty="0">
              <a:solidFill>
                <a:srgbClr val="FEFFFF"/>
              </a:solidFill>
              <a:latin typeface="Ahkio"/>
              <a:ea typeface="Ahkio"/>
              <a:cs typeface="Ahkio"/>
              <a:sym typeface="Ahkio"/>
            </a:endParaRPr>
          </a:p>
          <a:p>
            <a:pPr algn="l">
              <a:lnSpc>
                <a:spcPts val="3465"/>
              </a:lnSpc>
              <a:spcBef>
                <a:spcPct val="0"/>
              </a:spcBef>
            </a:pPr>
            <a:r>
              <a:rPr lang="en-US" sz="2475" dirty="0">
                <a:solidFill>
                  <a:srgbClr val="FEFFFF"/>
                </a:solidFill>
                <a:latin typeface="Ahkio"/>
                <a:ea typeface="Ahkio"/>
                <a:cs typeface="Ahkio"/>
                <a:sym typeface="Ahkio"/>
              </a:rPr>
              <a:t>Engineers: Design and improve things to find solutions to problems</a:t>
            </a:r>
          </a:p>
          <a:p>
            <a:pPr algn="l">
              <a:lnSpc>
                <a:spcPts val="3465"/>
              </a:lnSpc>
              <a:spcBef>
                <a:spcPct val="0"/>
              </a:spcBef>
            </a:pPr>
            <a:endParaRPr lang="en-US" sz="2475" dirty="0">
              <a:solidFill>
                <a:srgbClr val="FEFFFF"/>
              </a:solidFill>
              <a:latin typeface="Ahkio"/>
              <a:ea typeface="Ahkio"/>
              <a:cs typeface="Ahkio"/>
              <a:sym typeface="Ahkio"/>
            </a:endParaRPr>
          </a:p>
          <a:p>
            <a:pPr algn="l">
              <a:lnSpc>
                <a:spcPts val="3465"/>
              </a:lnSpc>
              <a:spcBef>
                <a:spcPct val="0"/>
              </a:spcBef>
            </a:pPr>
            <a:r>
              <a:rPr lang="en-US" sz="2475" dirty="0">
                <a:solidFill>
                  <a:srgbClr val="FEFFFF"/>
                </a:solidFill>
                <a:latin typeface="Ahkio"/>
                <a:ea typeface="Ahkio"/>
                <a:cs typeface="Ahkio"/>
                <a:sym typeface="Ahkio"/>
              </a:rPr>
              <a:t>Philosophers: Ask "why" questions to make sense of difficult ideas and emotions</a:t>
            </a:r>
          </a:p>
          <a:p>
            <a:pPr algn="l">
              <a:lnSpc>
                <a:spcPts val="3465"/>
              </a:lnSpc>
              <a:spcBef>
                <a:spcPct val="0"/>
              </a:spcBef>
            </a:pPr>
            <a:endParaRPr lang="en-US" sz="2475" dirty="0">
              <a:solidFill>
                <a:srgbClr val="FEFFFF"/>
              </a:solidFill>
              <a:latin typeface="Ahkio"/>
              <a:ea typeface="Ahkio"/>
              <a:cs typeface="Ahkio"/>
              <a:sym typeface="Ahkio"/>
            </a:endParaRPr>
          </a:p>
          <a:p>
            <a:pPr algn="l">
              <a:lnSpc>
                <a:spcPts val="3465"/>
              </a:lnSpc>
              <a:spcBef>
                <a:spcPct val="0"/>
              </a:spcBef>
            </a:pPr>
            <a:r>
              <a:rPr lang="en-US" sz="2475" dirty="0">
                <a:solidFill>
                  <a:srgbClr val="FEFFFF"/>
                </a:solidFill>
                <a:latin typeface="Ahkio"/>
                <a:ea typeface="Ahkio"/>
                <a:cs typeface="Ahkio"/>
                <a:sym typeface="Ahkio"/>
              </a:rPr>
              <a:t>Linguists: Understand the world and different cultures through communication</a:t>
            </a:r>
          </a:p>
          <a:p>
            <a:pPr algn="l">
              <a:lnSpc>
                <a:spcPts val="3465"/>
              </a:lnSpc>
              <a:spcBef>
                <a:spcPct val="0"/>
              </a:spcBef>
            </a:pPr>
            <a:endParaRPr lang="en-US" sz="2475" dirty="0">
              <a:solidFill>
                <a:srgbClr val="FEFFFF"/>
              </a:solidFill>
              <a:latin typeface="Ahkio"/>
              <a:ea typeface="Ahkio"/>
              <a:cs typeface="Ahkio"/>
              <a:sym typeface="Ahkio"/>
            </a:endParaRPr>
          </a:p>
          <a:p>
            <a:pPr algn="l">
              <a:lnSpc>
                <a:spcPts val="3465"/>
              </a:lnSpc>
              <a:spcBef>
                <a:spcPct val="0"/>
              </a:spcBef>
            </a:pPr>
            <a:r>
              <a:rPr lang="en-US" sz="2475" dirty="0">
                <a:solidFill>
                  <a:srgbClr val="FEFFFF"/>
                </a:solidFill>
                <a:latin typeface="Ahkio"/>
                <a:ea typeface="Ahkio"/>
                <a:cs typeface="Ahkio"/>
                <a:sym typeface="Ahkio"/>
              </a:rPr>
              <a:t>Athletes: Focus on being fit and ambitious while solving problems and staying resilient</a:t>
            </a:r>
          </a:p>
        </p:txBody>
      </p:sp>
      <p:pic>
        <p:nvPicPr>
          <p:cNvPr id="7" name="Picture 6">
            <a:extLst>
              <a:ext uri="{FF2B5EF4-FFF2-40B4-BE49-F238E27FC236}">
                <a16:creationId xmlns:a16="http://schemas.microsoft.com/office/drawing/2014/main" id="{3D1199CB-5439-22CD-1F18-4AC895EFF4F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725400" y="6057542"/>
            <a:ext cx="5334000" cy="4000500"/>
          </a:xfrm>
          <a:prstGeom prst="rect">
            <a:avLst/>
          </a:prstGeom>
        </p:spPr>
      </p:pic>
      <p:pic>
        <p:nvPicPr>
          <p:cNvPr id="9" name="Picture 8">
            <a:extLst>
              <a:ext uri="{FF2B5EF4-FFF2-40B4-BE49-F238E27FC236}">
                <a16:creationId xmlns:a16="http://schemas.microsoft.com/office/drawing/2014/main" id="{4F53A7F0-4CC1-BF9D-D126-4DED6C299AF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12145352" y="1637108"/>
            <a:ext cx="4640381" cy="3480286"/>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172058"/>
        </a:solidFill>
        <a:effectLst/>
      </p:bgPr>
    </p:bg>
    <p:spTree>
      <p:nvGrpSpPr>
        <p:cNvPr id="1" name=""/>
        <p:cNvGrpSpPr/>
        <p:nvPr/>
      </p:nvGrpSpPr>
      <p:grpSpPr>
        <a:xfrm>
          <a:off x="0" y="0"/>
          <a:ext cx="0" cy="0"/>
          <a:chOff x="0" y="0"/>
          <a:chExt cx="0" cy="0"/>
        </a:xfrm>
      </p:grpSpPr>
      <p:grpSp>
        <p:nvGrpSpPr>
          <p:cNvPr id="2" name="Group 2"/>
          <p:cNvGrpSpPr/>
          <p:nvPr/>
        </p:nvGrpSpPr>
        <p:grpSpPr>
          <a:xfrm>
            <a:off x="6629401" y="526944"/>
            <a:ext cx="11468108" cy="5242961"/>
            <a:chOff x="0" y="0"/>
            <a:chExt cx="2482513" cy="1380862"/>
          </a:xfrm>
        </p:grpSpPr>
        <p:sp>
          <p:nvSpPr>
            <p:cNvPr id="3" name="Freeform 3"/>
            <p:cNvSpPr/>
            <p:nvPr/>
          </p:nvSpPr>
          <p:spPr>
            <a:xfrm>
              <a:off x="0" y="0"/>
              <a:ext cx="2482513" cy="1380862"/>
            </a:xfrm>
            <a:custGeom>
              <a:avLst/>
              <a:gdLst/>
              <a:ahLst/>
              <a:cxnLst/>
              <a:rect l="l" t="t" r="r" b="b"/>
              <a:pathLst>
                <a:path w="2482513" h="1380862">
                  <a:moveTo>
                    <a:pt x="41889" y="0"/>
                  </a:moveTo>
                  <a:lnTo>
                    <a:pt x="2440624" y="0"/>
                  </a:lnTo>
                  <a:cubicBezTo>
                    <a:pt x="2463759" y="0"/>
                    <a:pt x="2482513" y="18754"/>
                    <a:pt x="2482513" y="41889"/>
                  </a:cubicBezTo>
                  <a:lnTo>
                    <a:pt x="2482513" y="1338973"/>
                  </a:lnTo>
                  <a:cubicBezTo>
                    <a:pt x="2482513" y="1350083"/>
                    <a:pt x="2478100" y="1360737"/>
                    <a:pt x="2470244" y="1368593"/>
                  </a:cubicBezTo>
                  <a:cubicBezTo>
                    <a:pt x="2462388" y="1376449"/>
                    <a:pt x="2451734" y="1380862"/>
                    <a:pt x="2440624" y="1380862"/>
                  </a:cubicBezTo>
                  <a:lnTo>
                    <a:pt x="41889" y="1380862"/>
                  </a:lnTo>
                  <a:cubicBezTo>
                    <a:pt x="30779" y="1380862"/>
                    <a:pt x="20125" y="1376449"/>
                    <a:pt x="12269" y="1368593"/>
                  </a:cubicBezTo>
                  <a:cubicBezTo>
                    <a:pt x="4413" y="1360737"/>
                    <a:pt x="0" y="1350083"/>
                    <a:pt x="0" y="1338973"/>
                  </a:cubicBezTo>
                  <a:lnTo>
                    <a:pt x="0" y="41889"/>
                  </a:lnTo>
                  <a:cubicBezTo>
                    <a:pt x="0" y="30779"/>
                    <a:pt x="4413" y="20125"/>
                    <a:pt x="12269" y="12269"/>
                  </a:cubicBezTo>
                  <a:cubicBezTo>
                    <a:pt x="20125" y="4413"/>
                    <a:pt x="30779" y="0"/>
                    <a:pt x="41889" y="0"/>
                  </a:cubicBezTo>
                  <a:close/>
                </a:path>
              </a:pathLst>
            </a:custGeom>
            <a:solidFill>
              <a:srgbClr val="414877"/>
            </a:solidFill>
          </p:spPr>
        </p:sp>
        <p:sp>
          <p:nvSpPr>
            <p:cNvPr id="4" name="TextBox 4"/>
            <p:cNvSpPr txBox="1"/>
            <p:nvPr/>
          </p:nvSpPr>
          <p:spPr>
            <a:xfrm>
              <a:off x="0" y="-38100"/>
              <a:ext cx="2482513" cy="1418962"/>
            </a:xfrm>
            <a:prstGeom prst="rect">
              <a:avLst/>
            </a:prstGeom>
          </p:spPr>
          <p:txBody>
            <a:bodyPr lIns="50800" tIns="50800" rIns="50800" bIns="50800" rtlCol="0" anchor="ctr"/>
            <a:lstStyle/>
            <a:p>
              <a:pPr algn="ctr">
                <a:lnSpc>
                  <a:spcPts val="2659"/>
                </a:lnSpc>
                <a:spcBef>
                  <a:spcPct val="0"/>
                </a:spcBef>
              </a:pPr>
              <a:endParaRPr/>
            </a:p>
          </p:txBody>
        </p:sp>
      </p:grpSp>
      <p:sp>
        <p:nvSpPr>
          <p:cNvPr id="5" name="TextBox 5"/>
          <p:cNvSpPr txBox="1"/>
          <p:nvPr/>
        </p:nvSpPr>
        <p:spPr>
          <a:xfrm>
            <a:off x="7010400" y="903408"/>
            <a:ext cx="10614822" cy="4424288"/>
          </a:xfrm>
          <a:prstGeom prst="rect">
            <a:avLst/>
          </a:prstGeom>
        </p:spPr>
        <p:txBody>
          <a:bodyPr wrap="square" lIns="0" tIns="0" rIns="0" bIns="0" rtlCol="0" anchor="t">
            <a:spAutoFit/>
          </a:bodyPr>
          <a:lstStyle/>
          <a:p>
            <a:pPr algn="ctr">
              <a:lnSpc>
                <a:spcPts val="2338"/>
              </a:lnSpc>
              <a:spcBef>
                <a:spcPct val="0"/>
              </a:spcBef>
            </a:pPr>
            <a:r>
              <a:rPr lang="en-US" sz="2400" dirty="0">
                <a:solidFill>
                  <a:srgbClr val="FFFFFF"/>
                </a:solidFill>
                <a:latin typeface="Ahkio"/>
                <a:ea typeface="Ahkio"/>
                <a:cs typeface="Ahkio"/>
                <a:sym typeface="Ahkio"/>
              </a:rPr>
              <a:t>The impact of our enquiry-based learning is evident in the collaborative discussions among pupils, the interactive displays, and the challenges they undertake.</a:t>
            </a:r>
          </a:p>
          <a:p>
            <a:pPr algn="ctr">
              <a:lnSpc>
                <a:spcPts val="2338"/>
              </a:lnSpc>
              <a:spcBef>
                <a:spcPct val="0"/>
              </a:spcBef>
            </a:pPr>
            <a:endParaRPr lang="en-US" sz="2400" dirty="0">
              <a:solidFill>
                <a:srgbClr val="FFFFFF"/>
              </a:solidFill>
              <a:latin typeface="Ahkio"/>
              <a:ea typeface="Ahkio"/>
              <a:cs typeface="Ahkio"/>
              <a:sym typeface="Ahkio"/>
            </a:endParaRPr>
          </a:p>
          <a:p>
            <a:pPr algn="ctr">
              <a:lnSpc>
                <a:spcPts val="2338"/>
              </a:lnSpc>
              <a:spcBef>
                <a:spcPct val="0"/>
              </a:spcBef>
            </a:pPr>
            <a:r>
              <a:rPr lang="en-US" sz="2400" dirty="0">
                <a:solidFill>
                  <a:srgbClr val="FFFFFF"/>
                </a:solidFill>
                <a:latin typeface="Ahkio"/>
                <a:ea typeface="Ahkio"/>
                <a:cs typeface="Ahkio"/>
                <a:sym typeface="Ahkio"/>
              </a:rPr>
              <a:t> Throughout the academic year, the 'Enquiry Books' serve as a testament to their evolving understanding and creativity. </a:t>
            </a:r>
          </a:p>
          <a:p>
            <a:pPr algn="ctr">
              <a:lnSpc>
                <a:spcPts val="2338"/>
              </a:lnSpc>
              <a:spcBef>
                <a:spcPct val="0"/>
              </a:spcBef>
            </a:pPr>
            <a:endParaRPr lang="en-US" sz="2400" dirty="0">
              <a:solidFill>
                <a:srgbClr val="FFFFFF"/>
              </a:solidFill>
              <a:latin typeface="Ahkio"/>
              <a:ea typeface="Ahkio"/>
              <a:cs typeface="Ahkio"/>
              <a:sym typeface="Ahkio"/>
            </a:endParaRPr>
          </a:p>
          <a:p>
            <a:pPr algn="ctr">
              <a:lnSpc>
                <a:spcPts val="2338"/>
              </a:lnSpc>
              <a:spcBef>
                <a:spcPct val="0"/>
              </a:spcBef>
            </a:pPr>
            <a:r>
              <a:rPr lang="en-US" sz="2400" dirty="0">
                <a:solidFill>
                  <a:srgbClr val="FFFFFF"/>
                </a:solidFill>
                <a:latin typeface="Ahkio"/>
                <a:ea typeface="Ahkio"/>
                <a:cs typeface="Ahkio"/>
                <a:sym typeface="Ahkio"/>
              </a:rPr>
              <a:t>Our classrooms boast enquiry working walls that vividly illustrate their learning journey. Additionally, 'States of Being' characters are integrated throughout the school, creating a cohesive learning environment that fosters engagement. </a:t>
            </a:r>
          </a:p>
          <a:p>
            <a:pPr algn="ctr">
              <a:lnSpc>
                <a:spcPts val="2338"/>
              </a:lnSpc>
              <a:spcBef>
                <a:spcPct val="0"/>
              </a:spcBef>
            </a:pPr>
            <a:endParaRPr lang="en-US" sz="2400" dirty="0">
              <a:solidFill>
                <a:srgbClr val="FFFFFF"/>
              </a:solidFill>
              <a:latin typeface="Ahkio"/>
              <a:ea typeface="Ahkio"/>
              <a:cs typeface="Ahkio"/>
              <a:sym typeface="Ahkio"/>
            </a:endParaRPr>
          </a:p>
          <a:p>
            <a:pPr algn="ctr">
              <a:lnSpc>
                <a:spcPts val="2338"/>
              </a:lnSpc>
              <a:spcBef>
                <a:spcPct val="0"/>
              </a:spcBef>
            </a:pPr>
            <a:r>
              <a:rPr lang="en-US" sz="2400" dirty="0">
                <a:solidFill>
                  <a:srgbClr val="FFFFFF"/>
                </a:solidFill>
                <a:latin typeface="Ahkio"/>
                <a:ea typeface="Ahkio"/>
                <a:cs typeface="Ahkio"/>
                <a:sym typeface="Ahkio"/>
              </a:rPr>
              <a:t>This ongoing process strengthens not only their written and verbal communication skills but also reinforces their identity as authors with a clear purpose. </a:t>
            </a:r>
          </a:p>
          <a:p>
            <a:pPr algn="ctr">
              <a:lnSpc>
                <a:spcPts val="2338"/>
              </a:lnSpc>
              <a:spcBef>
                <a:spcPct val="0"/>
              </a:spcBef>
            </a:pPr>
            <a:endParaRPr lang="en-US" sz="2400" dirty="0">
              <a:solidFill>
                <a:srgbClr val="FFFFFF"/>
              </a:solidFill>
              <a:latin typeface="Ahkio"/>
              <a:ea typeface="Ahkio"/>
              <a:cs typeface="Ahkio"/>
              <a:sym typeface="Ahkio"/>
            </a:endParaRPr>
          </a:p>
          <a:p>
            <a:pPr algn="ctr">
              <a:lnSpc>
                <a:spcPts val="2338"/>
              </a:lnSpc>
              <a:spcBef>
                <a:spcPct val="0"/>
              </a:spcBef>
            </a:pPr>
            <a:r>
              <a:rPr lang="en-US" sz="2400" dirty="0">
                <a:solidFill>
                  <a:srgbClr val="FFFFFF"/>
                </a:solidFill>
                <a:latin typeface="Ahkio"/>
                <a:ea typeface="Ahkio"/>
                <a:cs typeface="Ahkio"/>
                <a:sym typeface="Ahkio"/>
              </a:rPr>
              <a:t>As a result, our students become</a:t>
            </a:r>
            <a:r>
              <a:rPr lang="en-US" sz="2000" dirty="0">
                <a:solidFill>
                  <a:srgbClr val="FFFFFF"/>
                </a:solidFill>
                <a:latin typeface="Ahkio"/>
                <a:ea typeface="Ahkio"/>
                <a:cs typeface="Ahkio"/>
                <a:sym typeface="Ahkio"/>
              </a:rPr>
              <a:t> </a:t>
            </a:r>
            <a:r>
              <a:rPr lang="en-US" sz="2400" dirty="0">
                <a:solidFill>
                  <a:srgbClr val="FFFFFF"/>
                </a:solidFill>
                <a:latin typeface="Ahkio"/>
                <a:ea typeface="Ahkio"/>
                <a:cs typeface="Ahkio"/>
                <a:sym typeface="Ahkio"/>
              </a:rPr>
              <a:t>empowered</a:t>
            </a:r>
            <a:r>
              <a:rPr lang="en-US" sz="2000" dirty="0">
                <a:solidFill>
                  <a:srgbClr val="FFFFFF"/>
                </a:solidFill>
                <a:latin typeface="Ahkio"/>
                <a:ea typeface="Ahkio"/>
                <a:cs typeface="Ahkio"/>
                <a:sym typeface="Ahkio"/>
              </a:rPr>
              <a:t> </a:t>
            </a:r>
            <a:r>
              <a:rPr lang="en-US" sz="2400" dirty="0">
                <a:solidFill>
                  <a:srgbClr val="FFFFFF"/>
                </a:solidFill>
                <a:latin typeface="Ahkio"/>
                <a:ea typeface="Ahkio"/>
                <a:cs typeface="Ahkio"/>
                <a:sym typeface="Ahkio"/>
              </a:rPr>
              <a:t>creators, who approach each task with confidence and curiosity.</a:t>
            </a:r>
          </a:p>
        </p:txBody>
      </p:sp>
      <p:sp>
        <p:nvSpPr>
          <p:cNvPr id="6" name="TextBox 6"/>
          <p:cNvSpPr txBox="1"/>
          <p:nvPr/>
        </p:nvSpPr>
        <p:spPr>
          <a:xfrm>
            <a:off x="4261996" y="9181385"/>
            <a:ext cx="13898562" cy="897821"/>
          </a:xfrm>
          <a:prstGeom prst="rect">
            <a:avLst/>
          </a:prstGeom>
        </p:spPr>
        <p:txBody>
          <a:bodyPr lIns="0" tIns="0" rIns="0" bIns="0" rtlCol="0" anchor="t">
            <a:spAutoFit/>
          </a:bodyPr>
          <a:lstStyle/>
          <a:p>
            <a:pPr algn="ctr">
              <a:lnSpc>
                <a:spcPts val="3538"/>
              </a:lnSpc>
              <a:spcBef>
                <a:spcPct val="0"/>
              </a:spcBef>
            </a:pPr>
            <a:r>
              <a:rPr lang="en-US" sz="2527" dirty="0">
                <a:solidFill>
                  <a:srgbClr val="BABCCD"/>
                </a:solidFill>
                <a:latin typeface="Ahkio"/>
                <a:ea typeface="Ahkio"/>
                <a:cs typeface="Ahkio"/>
                <a:sym typeface="Ahkio"/>
              </a:rPr>
              <a:t>Enquiry-based learning deepens student engagement and enhances skills by providing meaningful contexts and purposes.</a:t>
            </a:r>
          </a:p>
        </p:txBody>
      </p:sp>
      <p:sp>
        <p:nvSpPr>
          <p:cNvPr id="7" name="TextBox 7"/>
          <p:cNvSpPr txBox="1"/>
          <p:nvPr/>
        </p:nvSpPr>
        <p:spPr>
          <a:xfrm>
            <a:off x="156078" y="20894"/>
            <a:ext cx="2537706" cy="1084721"/>
          </a:xfrm>
          <a:prstGeom prst="rect">
            <a:avLst/>
          </a:prstGeom>
        </p:spPr>
        <p:txBody>
          <a:bodyPr wrap="square" lIns="0" tIns="0" rIns="0" bIns="0" rtlCol="0" anchor="t">
            <a:spAutoFit/>
          </a:bodyPr>
          <a:lstStyle/>
          <a:p>
            <a:pPr algn="ctr">
              <a:lnSpc>
                <a:spcPts val="9263"/>
              </a:lnSpc>
              <a:spcBef>
                <a:spcPct val="0"/>
              </a:spcBef>
            </a:pPr>
            <a:r>
              <a:rPr lang="en-US" sz="6616" dirty="0">
                <a:solidFill>
                  <a:srgbClr val="FFFFFF"/>
                </a:solidFill>
                <a:latin typeface="Ahkio"/>
                <a:ea typeface="Ahkio"/>
                <a:cs typeface="Ahkio"/>
                <a:sym typeface="Ahkio"/>
              </a:rPr>
              <a:t>Impact</a:t>
            </a:r>
          </a:p>
        </p:txBody>
      </p:sp>
      <p:sp>
        <p:nvSpPr>
          <p:cNvPr id="8" name="TextBox 8"/>
          <p:cNvSpPr txBox="1"/>
          <p:nvPr/>
        </p:nvSpPr>
        <p:spPr>
          <a:xfrm>
            <a:off x="6629400" y="6515100"/>
            <a:ext cx="9163755" cy="2377895"/>
          </a:xfrm>
          <a:prstGeom prst="rect">
            <a:avLst/>
          </a:prstGeom>
        </p:spPr>
        <p:txBody>
          <a:bodyPr wrap="square" lIns="0" tIns="0" rIns="0" bIns="0" rtlCol="0" anchor="t">
            <a:spAutoFit/>
          </a:bodyPr>
          <a:lstStyle/>
          <a:p>
            <a:pPr algn="ctr">
              <a:lnSpc>
                <a:spcPts val="2288"/>
              </a:lnSpc>
              <a:spcBef>
                <a:spcPct val="0"/>
              </a:spcBef>
            </a:pPr>
            <a:r>
              <a:rPr lang="en-US" sz="3200" dirty="0">
                <a:solidFill>
                  <a:srgbClr val="FFFFFF"/>
                </a:solidFill>
                <a:latin typeface="Ahkio"/>
                <a:ea typeface="Ahkio"/>
                <a:cs typeface="Ahkio"/>
                <a:sym typeface="Ahkio"/>
              </a:rPr>
              <a:t>The inspectors commended our ambitious curriculum, designed to spark curiosity and ignite a love of learning. Subjects are carefully planned with important knowledge broken down into smaller, manageable steps that build upon each other over time. Teachers regularly check what students remember to ensure they are ready for the next level of learning.</a:t>
            </a:r>
          </a:p>
          <a:p>
            <a:pPr algn="ctr">
              <a:lnSpc>
                <a:spcPts val="2288"/>
              </a:lnSpc>
              <a:spcBef>
                <a:spcPct val="0"/>
              </a:spcBef>
            </a:pPr>
            <a:r>
              <a:rPr lang="en-US" sz="3200" dirty="0">
                <a:solidFill>
                  <a:srgbClr val="FFFFFF"/>
                </a:solidFill>
                <a:latin typeface="Ahkio"/>
                <a:ea typeface="Ahkio"/>
                <a:cs typeface="Ahkio"/>
                <a:sym typeface="Ahkio"/>
              </a:rPr>
              <a:t>2024 OFSTED Feedback</a:t>
            </a:r>
          </a:p>
        </p:txBody>
      </p:sp>
      <p:sp>
        <p:nvSpPr>
          <p:cNvPr id="9" name="TextBox 9"/>
          <p:cNvSpPr txBox="1"/>
          <p:nvPr/>
        </p:nvSpPr>
        <p:spPr>
          <a:xfrm>
            <a:off x="-1" y="1105615"/>
            <a:ext cx="6538113" cy="4569713"/>
          </a:xfrm>
          <a:prstGeom prst="rect">
            <a:avLst/>
          </a:prstGeom>
        </p:spPr>
        <p:txBody>
          <a:bodyPr wrap="square" lIns="0" tIns="0" rIns="0" bIns="0" rtlCol="0" anchor="t">
            <a:spAutoFit/>
          </a:bodyPr>
          <a:lstStyle/>
          <a:p>
            <a:pPr marL="610614" lvl="1" indent="-305307" algn="l">
              <a:lnSpc>
                <a:spcPts val="3959"/>
              </a:lnSpc>
              <a:buFont typeface="Arial"/>
              <a:buChar char="•"/>
            </a:pPr>
            <a:r>
              <a:rPr lang="en-US" sz="2828" dirty="0">
                <a:solidFill>
                  <a:srgbClr val="FFFFFF"/>
                </a:solidFill>
                <a:latin typeface="Ahkio"/>
                <a:ea typeface="Ahkio"/>
                <a:cs typeface="Ahkio"/>
                <a:sym typeface="Ahkio"/>
              </a:rPr>
              <a:t>Children make stronger connections across subjects.</a:t>
            </a:r>
          </a:p>
          <a:p>
            <a:pPr algn="l">
              <a:lnSpc>
                <a:spcPts val="3959"/>
              </a:lnSpc>
            </a:pPr>
            <a:endParaRPr lang="en-US" sz="2828" dirty="0">
              <a:solidFill>
                <a:srgbClr val="FFFFFF"/>
              </a:solidFill>
              <a:latin typeface="Ahkio"/>
              <a:ea typeface="Ahkio"/>
              <a:cs typeface="Ahkio"/>
              <a:sym typeface="Ahkio"/>
            </a:endParaRPr>
          </a:p>
          <a:p>
            <a:pPr marL="610614" lvl="1" indent="-305307" algn="l">
              <a:lnSpc>
                <a:spcPts val="3959"/>
              </a:lnSpc>
              <a:buFont typeface="Arial"/>
              <a:buChar char="•"/>
            </a:pPr>
            <a:r>
              <a:rPr lang="en-US" sz="2828" dirty="0">
                <a:solidFill>
                  <a:srgbClr val="FFFFFF"/>
                </a:solidFill>
                <a:latin typeface="Ahkio"/>
                <a:ea typeface="Ahkio"/>
                <a:cs typeface="Ahkio"/>
                <a:sym typeface="Ahkio"/>
              </a:rPr>
              <a:t>Encourages deeper thinking, creativity, and confidence.</a:t>
            </a:r>
          </a:p>
          <a:p>
            <a:pPr algn="l">
              <a:lnSpc>
                <a:spcPts val="3959"/>
              </a:lnSpc>
            </a:pPr>
            <a:endParaRPr lang="en-US" sz="2828" dirty="0">
              <a:solidFill>
                <a:srgbClr val="FFFFFF"/>
              </a:solidFill>
              <a:latin typeface="Ahkio"/>
              <a:ea typeface="Ahkio"/>
              <a:cs typeface="Ahkio"/>
              <a:sym typeface="Ahkio"/>
            </a:endParaRPr>
          </a:p>
          <a:p>
            <a:pPr marL="610614" lvl="1" indent="-305307" algn="l">
              <a:lnSpc>
                <a:spcPts val="3959"/>
              </a:lnSpc>
              <a:buFont typeface="Arial"/>
              <a:buChar char="•"/>
            </a:pPr>
            <a:r>
              <a:rPr lang="en-US" sz="2828" dirty="0">
                <a:solidFill>
                  <a:srgbClr val="FFFFFF"/>
                </a:solidFill>
                <a:latin typeface="Ahkio"/>
                <a:ea typeface="Ahkio"/>
                <a:cs typeface="Ahkio"/>
                <a:sym typeface="Ahkio"/>
              </a:rPr>
              <a:t>Children see themselves as capable learners who can approach challenges in different ways.</a:t>
            </a:r>
          </a:p>
        </p:txBody>
      </p:sp>
      <p:pic>
        <p:nvPicPr>
          <p:cNvPr id="11" name="Picture 10">
            <a:extLst>
              <a:ext uri="{FF2B5EF4-FFF2-40B4-BE49-F238E27FC236}">
                <a16:creationId xmlns:a16="http://schemas.microsoft.com/office/drawing/2014/main" id="{90657ED3-593B-6200-7847-6FC1EB9B6F3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422818" y="6388478"/>
            <a:ext cx="4402077" cy="3301558"/>
          </a:xfrm>
          <a:prstGeom prst="rect">
            <a:avLst/>
          </a:prstGeom>
        </p:spPr>
      </p:pic>
      <p:pic>
        <p:nvPicPr>
          <p:cNvPr id="13" name="Picture 12">
            <a:extLst>
              <a:ext uri="{FF2B5EF4-FFF2-40B4-BE49-F238E27FC236}">
                <a16:creationId xmlns:a16="http://schemas.microsoft.com/office/drawing/2014/main" id="{BCCA77AC-FDC4-8B4D-A15E-84E552C9A4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052903" y="5798768"/>
            <a:ext cx="3739081" cy="2804311"/>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172058"/>
        </a:solidFill>
        <a:effectLst/>
      </p:bgPr>
    </p:bg>
    <p:spTree>
      <p:nvGrpSpPr>
        <p:cNvPr id="1" name=""/>
        <p:cNvGrpSpPr/>
        <p:nvPr/>
      </p:nvGrpSpPr>
      <p:grpSpPr>
        <a:xfrm>
          <a:off x="0" y="0"/>
          <a:ext cx="0" cy="0"/>
          <a:chOff x="0" y="0"/>
          <a:chExt cx="0" cy="0"/>
        </a:xfrm>
      </p:grpSpPr>
      <p:grpSp>
        <p:nvGrpSpPr>
          <p:cNvPr id="2" name="Group 2"/>
          <p:cNvGrpSpPr/>
          <p:nvPr/>
        </p:nvGrpSpPr>
        <p:grpSpPr>
          <a:xfrm>
            <a:off x="586629" y="3696121"/>
            <a:ext cx="6642293" cy="3112452"/>
            <a:chOff x="0" y="0"/>
            <a:chExt cx="1749410" cy="819740"/>
          </a:xfrm>
        </p:grpSpPr>
        <p:sp>
          <p:nvSpPr>
            <p:cNvPr id="3" name="Freeform 3"/>
            <p:cNvSpPr/>
            <p:nvPr/>
          </p:nvSpPr>
          <p:spPr>
            <a:xfrm>
              <a:off x="0" y="0"/>
              <a:ext cx="1749410" cy="819740"/>
            </a:xfrm>
            <a:custGeom>
              <a:avLst/>
              <a:gdLst/>
              <a:ahLst/>
              <a:cxnLst/>
              <a:rect l="l" t="t" r="r" b="b"/>
              <a:pathLst>
                <a:path w="1749410" h="819740">
                  <a:moveTo>
                    <a:pt x="59443" y="0"/>
                  </a:moveTo>
                  <a:lnTo>
                    <a:pt x="1689967" y="0"/>
                  </a:lnTo>
                  <a:cubicBezTo>
                    <a:pt x="1722797" y="0"/>
                    <a:pt x="1749410" y="26614"/>
                    <a:pt x="1749410" y="59443"/>
                  </a:cubicBezTo>
                  <a:lnTo>
                    <a:pt x="1749410" y="760297"/>
                  </a:lnTo>
                  <a:cubicBezTo>
                    <a:pt x="1749410" y="793127"/>
                    <a:pt x="1722797" y="819740"/>
                    <a:pt x="1689967" y="819740"/>
                  </a:cubicBezTo>
                  <a:lnTo>
                    <a:pt x="59443" y="819740"/>
                  </a:lnTo>
                  <a:cubicBezTo>
                    <a:pt x="43678" y="819740"/>
                    <a:pt x="28558" y="813478"/>
                    <a:pt x="17410" y="802330"/>
                  </a:cubicBezTo>
                  <a:cubicBezTo>
                    <a:pt x="6263" y="791182"/>
                    <a:pt x="0" y="776063"/>
                    <a:pt x="0" y="760297"/>
                  </a:cubicBezTo>
                  <a:lnTo>
                    <a:pt x="0" y="59443"/>
                  </a:lnTo>
                  <a:cubicBezTo>
                    <a:pt x="0" y="26614"/>
                    <a:pt x="26614" y="0"/>
                    <a:pt x="59443" y="0"/>
                  </a:cubicBezTo>
                  <a:close/>
                </a:path>
              </a:pathLst>
            </a:custGeom>
            <a:solidFill>
              <a:srgbClr val="414877"/>
            </a:solidFill>
          </p:spPr>
        </p:sp>
        <p:sp>
          <p:nvSpPr>
            <p:cNvPr id="4" name="TextBox 4"/>
            <p:cNvSpPr txBox="1"/>
            <p:nvPr/>
          </p:nvSpPr>
          <p:spPr>
            <a:xfrm>
              <a:off x="0" y="-38100"/>
              <a:ext cx="1749410" cy="857840"/>
            </a:xfrm>
            <a:prstGeom prst="rect">
              <a:avLst/>
            </a:prstGeom>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a:off x="10581687" y="3552694"/>
            <a:ext cx="7142925" cy="3625089"/>
            <a:chOff x="0" y="0"/>
            <a:chExt cx="1881264" cy="954756"/>
          </a:xfrm>
        </p:grpSpPr>
        <p:sp>
          <p:nvSpPr>
            <p:cNvPr id="6" name="Freeform 6"/>
            <p:cNvSpPr/>
            <p:nvPr/>
          </p:nvSpPr>
          <p:spPr>
            <a:xfrm>
              <a:off x="0" y="0"/>
              <a:ext cx="1881264" cy="954756"/>
            </a:xfrm>
            <a:custGeom>
              <a:avLst/>
              <a:gdLst/>
              <a:ahLst/>
              <a:cxnLst/>
              <a:rect l="l" t="t" r="r" b="b"/>
              <a:pathLst>
                <a:path w="1881264" h="954756">
                  <a:moveTo>
                    <a:pt x="55277" y="0"/>
                  </a:moveTo>
                  <a:lnTo>
                    <a:pt x="1825987" y="0"/>
                  </a:lnTo>
                  <a:cubicBezTo>
                    <a:pt x="1840648" y="0"/>
                    <a:pt x="1854708" y="5824"/>
                    <a:pt x="1865074" y="16190"/>
                  </a:cubicBezTo>
                  <a:cubicBezTo>
                    <a:pt x="1875440" y="26557"/>
                    <a:pt x="1881264" y="40616"/>
                    <a:pt x="1881264" y="55277"/>
                  </a:cubicBezTo>
                  <a:lnTo>
                    <a:pt x="1881264" y="899479"/>
                  </a:lnTo>
                  <a:cubicBezTo>
                    <a:pt x="1881264" y="914139"/>
                    <a:pt x="1875440" y="928199"/>
                    <a:pt x="1865074" y="938566"/>
                  </a:cubicBezTo>
                  <a:cubicBezTo>
                    <a:pt x="1854708" y="948932"/>
                    <a:pt x="1840648" y="954756"/>
                    <a:pt x="1825987" y="954756"/>
                  </a:cubicBezTo>
                  <a:lnTo>
                    <a:pt x="55277" y="954756"/>
                  </a:lnTo>
                  <a:cubicBezTo>
                    <a:pt x="40616" y="954756"/>
                    <a:pt x="26557" y="948932"/>
                    <a:pt x="16190" y="938566"/>
                  </a:cubicBezTo>
                  <a:cubicBezTo>
                    <a:pt x="5824" y="928199"/>
                    <a:pt x="0" y="914139"/>
                    <a:pt x="0" y="899479"/>
                  </a:cubicBezTo>
                  <a:lnTo>
                    <a:pt x="0" y="55277"/>
                  </a:lnTo>
                  <a:cubicBezTo>
                    <a:pt x="0" y="40616"/>
                    <a:pt x="5824" y="26557"/>
                    <a:pt x="16190" y="16190"/>
                  </a:cubicBezTo>
                  <a:cubicBezTo>
                    <a:pt x="26557" y="5824"/>
                    <a:pt x="40616" y="0"/>
                    <a:pt x="55277" y="0"/>
                  </a:cubicBezTo>
                  <a:close/>
                </a:path>
              </a:pathLst>
            </a:custGeom>
            <a:solidFill>
              <a:srgbClr val="414877"/>
            </a:solidFill>
          </p:spPr>
        </p:sp>
        <p:sp>
          <p:nvSpPr>
            <p:cNvPr id="7" name="TextBox 7"/>
            <p:cNvSpPr txBox="1"/>
            <p:nvPr/>
          </p:nvSpPr>
          <p:spPr>
            <a:xfrm>
              <a:off x="0" y="-38100"/>
              <a:ext cx="1881264" cy="992856"/>
            </a:xfrm>
            <a:prstGeom prst="rect">
              <a:avLst/>
            </a:prstGeom>
          </p:spPr>
          <p:txBody>
            <a:bodyPr lIns="50800" tIns="50800" rIns="50800" bIns="50800" rtlCol="0" anchor="ctr"/>
            <a:lstStyle/>
            <a:p>
              <a:pPr algn="ctr">
                <a:lnSpc>
                  <a:spcPts val="2659"/>
                </a:lnSpc>
                <a:spcBef>
                  <a:spcPct val="0"/>
                </a:spcBef>
              </a:pPr>
              <a:endParaRPr/>
            </a:p>
          </p:txBody>
        </p:sp>
      </p:grpSp>
      <p:sp>
        <p:nvSpPr>
          <p:cNvPr id="8" name="Freeform 8"/>
          <p:cNvSpPr/>
          <p:nvPr/>
        </p:nvSpPr>
        <p:spPr>
          <a:xfrm>
            <a:off x="6656569" y="7177782"/>
            <a:ext cx="3925118" cy="1291721"/>
          </a:xfrm>
          <a:custGeom>
            <a:avLst/>
            <a:gdLst/>
            <a:ahLst/>
            <a:cxnLst/>
            <a:rect l="l" t="t" r="r" b="b"/>
            <a:pathLst>
              <a:path w="3925118" h="1291721">
                <a:moveTo>
                  <a:pt x="0" y="0"/>
                </a:moveTo>
                <a:lnTo>
                  <a:pt x="3925118" y="0"/>
                </a:lnTo>
                <a:lnTo>
                  <a:pt x="3925118" y="1291721"/>
                </a:lnTo>
                <a:lnTo>
                  <a:pt x="0" y="129172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9" name="TextBox 9"/>
          <p:cNvSpPr txBox="1"/>
          <p:nvPr/>
        </p:nvSpPr>
        <p:spPr>
          <a:xfrm>
            <a:off x="579255" y="7823642"/>
            <a:ext cx="17450328" cy="1774442"/>
          </a:xfrm>
          <a:prstGeom prst="rect">
            <a:avLst/>
          </a:prstGeom>
        </p:spPr>
        <p:txBody>
          <a:bodyPr wrap="square" lIns="0" tIns="0" rIns="0" bIns="0" rtlCol="0" anchor="t">
            <a:spAutoFit/>
          </a:bodyPr>
          <a:lstStyle/>
          <a:p>
            <a:pPr algn="ctr">
              <a:lnSpc>
                <a:spcPts val="7029"/>
              </a:lnSpc>
              <a:spcBef>
                <a:spcPct val="0"/>
              </a:spcBef>
            </a:pPr>
            <a:endParaRPr dirty="0"/>
          </a:p>
          <a:p>
            <a:pPr algn="ctr">
              <a:lnSpc>
                <a:spcPts val="7029"/>
              </a:lnSpc>
              <a:spcBef>
                <a:spcPct val="0"/>
              </a:spcBef>
            </a:pPr>
            <a:r>
              <a:rPr lang="en-US" sz="5021" dirty="0">
                <a:solidFill>
                  <a:srgbClr val="FFFFFF"/>
                </a:solidFill>
                <a:latin typeface="Ahkio"/>
                <a:ea typeface="Ahkio"/>
                <a:cs typeface="Ahkio"/>
                <a:sym typeface="Ahkio"/>
              </a:rPr>
              <a:t>Ownership: This language places the ownership of learning onto the child.</a:t>
            </a:r>
          </a:p>
        </p:txBody>
      </p:sp>
      <p:sp>
        <p:nvSpPr>
          <p:cNvPr id="10" name="TextBox 10"/>
          <p:cNvSpPr txBox="1"/>
          <p:nvPr/>
        </p:nvSpPr>
        <p:spPr>
          <a:xfrm>
            <a:off x="579255" y="3870471"/>
            <a:ext cx="6626426" cy="2401954"/>
          </a:xfrm>
          <a:prstGeom prst="rect">
            <a:avLst/>
          </a:prstGeom>
        </p:spPr>
        <p:txBody>
          <a:bodyPr lIns="0" tIns="0" rIns="0" bIns="0" rtlCol="0" anchor="t">
            <a:spAutoFit/>
          </a:bodyPr>
          <a:lstStyle/>
          <a:p>
            <a:pPr algn="ctr">
              <a:lnSpc>
                <a:spcPts val="4748"/>
              </a:lnSpc>
              <a:spcBef>
                <a:spcPct val="0"/>
              </a:spcBef>
            </a:pPr>
            <a:r>
              <a:rPr lang="en-US" sz="3391">
                <a:solidFill>
                  <a:srgbClr val="FFFFFF"/>
                </a:solidFill>
                <a:latin typeface="Ahkio"/>
                <a:ea typeface="Ahkio"/>
                <a:cs typeface="Ahkio"/>
                <a:sym typeface="Ahkio"/>
              </a:rPr>
              <a:t>The Old Question: "What did you do today?" </a:t>
            </a:r>
          </a:p>
          <a:p>
            <a:pPr algn="ctr">
              <a:lnSpc>
                <a:spcPts val="4748"/>
              </a:lnSpc>
              <a:spcBef>
                <a:spcPct val="0"/>
              </a:spcBef>
            </a:pPr>
            <a:r>
              <a:rPr lang="en-US" sz="3391">
                <a:solidFill>
                  <a:srgbClr val="FFFFFF"/>
                </a:solidFill>
                <a:latin typeface="Ahkio"/>
                <a:ea typeface="Ahkio"/>
                <a:cs typeface="Ahkio"/>
                <a:sym typeface="Ahkio"/>
              </a:rPr>
              <a:t>Often leads to answers about lunch or playtime</a:t>
            </a:r>
          </a:p>
        </p:txBody>
      </p:sp>
      <p:sp>
        <p:nvSpPr>
          <p:cNvPr id="11" name="TextBox 11"/>
          <p:cNvSpPr txBox="1"/>
          <p:nvPr/>
        </p:nvSpPr>
        <p:spPr>
          <a:xfrm>
            <a:off x="4942508" y="121311"/>
            <a:ext cx="8402985" cy="2317962"/>
          </a:xfrm>
          <a:prstGeom prst="rect">
            <a:avLst/>
          </a:prstGeom>
        </p:spPr>
        <p:txBody>
          <a:bodyPr lIns="0" tIns="0" rIns="0" bIns="0" rtlCol="0" anchor="t">
            <a:spAutoFit/>
          </a:bodyPr>
          <a:lstStyle/>
          <a:p>
            <a:pPr algn="ctr">
              <a:lnSpc>
                <a:spcPts val="9263"/>
              </a:lnSpc>
              <a:spcBef>
                <a:spcPct val="0"/>
              </a:spcBef>
            </a:pPr>
            <a:r>
              <a:rPr lang="en-US" sz="6616">
                <a:solidFill>
                  <a:srgbClr val="FFFFFF"/>
                </a:solidFill>
                <a:latin typeface="Ahkio"/>
                <a:ea typeface="Ahkio"/>
                <a:cs typeface="Ahkio"/>
                <a:sym typeface="Ahkio"/>
              </a:rPr>
              <a:t>Supporting at Home</a:t>
            </a:r>
          </a:p>
          <a:p>
            <a:pPr algn="ctr">
              <a:lnSpc>
                <a:spcPts val="9263"/>
              </a:lnSpc>
              <a:spcBef>
                <a:spcPct val="0"/>
              </a:spcBef>
            </a:pPr>
            <a:r>
              <a:rPr lang="en-US" sz="6616">
                <a:solidFill>
                  <a:srgbClr val="FFFFFF"/>
                </a:solidFill>
                <a:latin typeface="Ahkio"/>
                <a:ea typeface="Ahkio"/>
                <a:cs typeface="Ahkio"/>
                <a:sym typeface="Ahkio"/>
              </a:rPr>
              <a:t>Changing the Conversation</a:t>
            </a:r>
          </a:p>
        </p:txBody>
      </p:sp>
      <p:sp>
        <p:nvSpPr>
          <p:cNvPr id="12" name="TextBox 12"/>
          <p:cNvSpPr txBox="1"/>
          <p:nvPr/>
        </p:nvSpPr>
        <p:spPr>
          <a:xfrm>
            <a:off x="10581687" y="3879996"/>
            <a:ext cx="7142925" cy="2894283"/>
          </a:xfrm>
          <a:prstGeom prst="rect">
            <a:avLst/>
          </a:prstGeom>
        </p:spPr>
        <p:txBody>
          <a:bodyPr lIns="0" tIns="0" rIns="0" bIns="0" rtlCol="0" anchor="t">
            <a:spAutoFit/>
          </a:bodyPr>
          <a:lstStyle/>
          <a:p>
            <a:pPr algn="ctr">
              <a:lnSpc>
                <a:spcPts val="4588"/>
              </a:lnSpc>
              <a:spcBef>
                <a:spcPct val="0"/>
              </a:spcBef>
            </a:pPr>
            <a:r>
              <a:rPr lang="en-US" sz="3277">
                <a:solidFill>
                  <a:srgbClr val="FFFFFF"/>
                </a:solidFill>
                <a:latin typeface="Ahkio"/>
                <a:ea typeface="Ahkio"/>
                <a:cs typeface="Ahkio"/>
                <a:sym typeface="Ahkio"/>
              </a:rPr>
              <a:t>The New Question: </a:t>
            </a:r>
          </a:p>
          <a:p>
            <a:pPr algn="ctr">
              <a:lnSpc>
                <a:spcPts val="4588"/>
              </a:lnSpc>
              <a:spcBef>
                <a:spcPct val="0"/>
              </a:spcBef>
            </a:pPr>
            <a:r>
              <a:rPr lang="en-US" sz="3277">
                <a:solidFill>
                  <a:srgbClr val="FFFFFF"/>
                </a:solidFill>
                <a:latin typeface="Ahkio"/>
                <a:ea typeface="Ahkio"/>
                <a:cs typeface="Ahkio"/>
                <a:sym typeface="Ahkio"/>
              </a:rPr>
              <a:t>"What have you been today?“</a:t>
            </a:r>
          </a:p>
          <a:p>
            <a:pPr algn="ctr">
              <a:lnSpc>
                <a:spcPts val="4588"/>
              </a:lnSpc>
              <a:spcBef>
                <a:spcPct val="0"/>
              </a:spcBef>
            </a:pPr>
            <a:r>
              <a:rPr lang="en-US" sz="3277">
                <a:solidFill>
                  <a:srgbClr val="FFFFFF"/>
                </a:solidFill>
                <a:latin typeface="Ahkio"/>
                <a:ea typeface="Ahkio"/>
                <a:cs typeface="Ahkio"/>
                <a:sym typeface="Ahkio"/>
              </a:rPr>
              <a:t>Prompting Reflection </a:t>
            </a:r>
          </a:p>
          <a:p>
            <a:pPr algn="ctr">
              <a:lnSpc>
                <a:spcPts val="4588"/>
              </a:lnSpc>
              <a:spcBef>
                <a:spcPct val="0"/>
              </a:spcBef>
            </a:pPr>
            <a:r>
              <a:rPr lang="en-US" sz="3277">
                <a:solidFill>
                  <a:srgbClr val="FFFFFF"/>
                </a:solidFill>
                <a:latin typeface="Ahkio"/>
                <a:ea typeface="Ahkio"/>
                <a:cs typeface="Ahkio"/>
                <a:sym typeface="Ahkio"/>
              </a:rPr>
              <a:t>"How were you an Author?" or "What did you learn as a Scientist?“</a:t>
            </a:r>
          </a:p>
        </p:txBody>
      </p:sp>
      <p:pic>
        <p:nvPicPr>
          <p:cNvPr id="14" name="Picture 13">
            <a:extLst>
              <a:ext uri="{FF2B5EF4-FFF2-40B4-BE49-F238E27FC236}">
                <a16:creationId xmlns:a16="http://schemas.microsoft.com/office/drawing/2014/main" id="{2F6EF46B-9BC1-F4F8-0BF4-D84FA95DA1C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2401" y="156242"/>
            <a:ext cx="4419600" cy="3314700"/>
          </a:xfrm>
          <a:prstGeom prst="rect">
            <a:avLst/>
          </a:prstGeom>
        </p:spPr>
      </p:pic>
      <p:pic>
        <p:nvPicPr>
          <p:cNvPr id="18" name="Picture 17">
            <a:extLst>
              <a:ext uri="{FF2B5EF4-FFF2-40B4-BE49-F238E27FC236}">
                <a16:creationId xmlns:a16="http://schemas.microsoft.com/office/drawing/2014/main" id="{2681EEAE-CD3F-3F66-8745-223A701814C8}"/>
              </a:ext>
            </a:extLst>
          </p:cNvPr>
          <p:cNvPicPr>
            <a:picLocks noChangeAspect="1"/>
          </p:cNvPicPr>
          <p:nvPr/>
        </p:nvPicPr>
        <p:blipFill>
          <a:blip r:embed="rId5" cstate="print">
            <a:extLst>
              <a:ext uri="{28A0092B-C50C-407E-A947-70E740481C1C}">
                <a14:useLocalDpi xmlns:a14="http://schemas.microsoft.com/office/drawing/2010/main" val="0"/>
              </a:ext>
            </a:extLst>
          </a:blip>
          <a:srcRect t="21582" b="8000"/>
          <a:stretch/>
        </p:blipFill>
        <p:spPr>
          <a:xfrm>
            <a:off x="12953168" y="181525"/>
            <a:ext cx="5160307" cy="272531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172058"/>
        </a:solidFill>
        <a:effectLst/>
      </p:bgPr>
    </p:bg>
    <p:spTree>
      <p:nvGrpSpPr>
        <p:cNvPr id="1" name=""/>
        <p:cNvGrpSpPr/>
        <p:nvPr/>
      </p:nvGrpSpPr>
      <p:grpSpPr>
        <a:xfrm>
          <a:off x="0" y="0"/>
          <a:ext cx="0" cy="0"/>
          <a:chOff x="0" y="0"/>
          <a:chExt cx="0" cy="0"/>
        </a:xfrm>
      </p:grpSpPr>
      <p:graphicFrame>
        <p:nvGraphicFramePr>
          <p:cNvPr id="2" name="Table 2"/>
          <p:cNvGraphicFramePr>
            <a:graphicFrameLocks noGrp="1"/>
          </p:cNvGraphicFramePr>
          <p:nvPr>
            <p:extLst>
              <p:ext uri="{D42A27DB-BD31-4B8C-83A1-F6EECF244321}">
                <p14:modId xmlns:p14="http://schemas.microsoft.com/office/powerpoint/2010/main" val="1715593667"/>
              </p:ext>
            </p:extLst>
          </p:nvPr>
        </p:nvGraphicFramePr>
        <p:xfrm>
          <a:off x="1042980" y="2111651"/>
          <a:ext cx="16516350" cy="7566025"/>
        </p:xfrm>
        <a:graphic>
          <a:graphicData uri="http://schemas.openxmlformats.org/drawingml/2006/table">
            <a:tbl>
              <a:tblPr/>
              <a:tblGrid>
                <a:gridCol w="2763260">
                  <a:extLst>
                    <a:ext uri="{9D8B030D-6E8A-4147-A177-3AD203B41FA5}">
                      <a16:colId xmlns:a16="http://schemas.microsoft.com/office/drawing/2014/main" val="20000"/>
                    </a:ext>
                  </a:extLst>
                </a:gridCol>
                <a:gridCol w="7036136">
                  <a:extLst>
                    <a:ext uri="{9D8B030D-6E8A-4147-A177-3AD203B41FA5}">
                      <a16:colId xmlns:a16="http://schemas.microsoft.com/office/drawing/2014/main" val="20001"/>
                    </a:ext>
                  </a:extLst>
                </a:gridCol>
                <a:gridCol w="6716954">
                  <a:extLst>
                    <a:ext uri="{9D8B030D-6E8A-4147-A177-3AD203B41FA5}">
                      <a16:colId xmlns:a16="http://schemas.microsoft.com/office/drawing/2014/main" val="20002"/>
                    </a:ext>
                  </a:extLst>
                </a:gridCol>
              </a:tblGrid>
              <a:tr h="763281">
                <a:tc>
                  <a:txBody>
                    <a:bodyPr/>
                    <a:lstStyle/>
                    <a:p>
                      <a:pPr algn="l">
                        <a:lnSpc>
                          <a:spcPts val="3240"/>
                        </a:lnSpc>
                        <a:defRPr/>
                      </a:pPr>
                      <a:r>
                        <a:rPr lang="en-US" sz="2700" b="1">
                          <a:solidFill>
                            <a:srgbClr val="000000"/>
                          </a:solidFill>
                          <a:latin typeface="Arial Bold"/>
                          <a:ea typeface="Arial Bold"/>
                          <a:cs typeface="Arial Bold"/>
                          <a:sym typeface="Arial Bold"/>
                        </a:rPr>
                        <a:t>Term </a:t>
                      </a:r>
                      <a:endParaRPr lang="en-US" sz="1100"/>
                    </a:p>
                  </a:txBody>
                  <a:tcPr marT="91440" marB="9144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ts val="3240"/>
                        </a:lnSpc>
                        <a:defRPr/>
                      </a:pPr>
                      <a:r>
                        <a:rPr lang="en-US" sz="2700" b="1">
                          <a:solidFill>
                            <a:srgbClr val="000000"/>
                          </a:solidFill>
                          <a:latin typeface="Arial Bold"/>
                          <a:ea typeface="Arial Bold"/>
                          <a:cs typeface="Arial Bold"/>
                          <a:sym typeface="Arial Bold"/>
                        </a:rPr>
                        <a:t>Enquiry Question </a:t>
                      </a:r>
                      <a:endParaRPr lang="en-US" sz="1100"/>
                    </a:p>
                  </a:txBody>
                  <a:tcPr marT="91440" marB="9144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ts val="3240"/>
                        </a:lnSpc>
                        <a:defRPr/>
                      </a:pPr>
                      <a:r>
                        <a:rPr lang="en-US" sz="2700" b="1">
                          <a:solidFill>
                            <a:srgbClr val="000000"/>
                          </a:solidFill>
                          <a:latin typeface="Arial Bold"/>
                          <a:ea typeface="Arial Bold"/>
                          <a:cs typeface="Arial Bold"/>
                          <a:sym typeface="Arial Bold"/>
                        </a:rPr>
                        <a:t>Key ‘States of Being’ </a:t>
                      </a:r>
                      <a:endParaRPr lang="en-US" sz="1100"/>
                    </a:p>
                  </a:txBody>
                  <a:tcPr marT="91440" marB="9144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2404336">
                <a:tc>
                  <a:txBody>
                    <a:bodyPr/>
                    <a:lstStyle/>
                    <a:p>
                      <a:pPr algn="l">
                        <a:lnSpc>
                          <a:spcPts val="3240"/>
                        </a:lnSpc>
                        <a:defRPr/>
                      </a:pPr>
                      <a:r>
                        <a:rPr lang="en-US" sz="2700">
                          <a:solidFill>
                            <a:srgbClr val="000000"/>
                          </a:solidFill>
                          <a:latin typeface="Arial"/>
                          <a:ea typeface="Arial"/>
                          <a:cs typeface="Arial"/>
                          <a:sym typeface="Arial"/>
                        </a:rPr>
                        <a:t>Terms 1 &amp; 2</a:t>
                      </a:r>
                      <a:endParaRPr lang="en-US" sz="1100"/>
                    </a:p>
                  </a:txBody>
                  <a:tcPr marT="91440" marB="9144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ts val="3240"/>
                        </a:lnSpc>
                        <a:defRPr/>
                      </a:pPr>
                      <a:r>
                        <a:rPr lang="en-US" sz="2700">
                          <a:solidFill>
                            <a:srgbClr val="000000"/>
                          </a:solidFill>
                          <a:latin typeface="Arial"/>
                          <a:ea typeface="Arial"/>
                          <a:cs typeface="Arial"/>
                          <a:sym typeface="Arial"/>
                        </a:rPr>
                        <a:t>What are we?</a:t>
                      </a:r>
                      <a:endParaRPr lang="en-US" sz="1100"/>
                    </a:p>
                    <a:p>
                      <a:pPr algn="l">
                        <a:lnSpc>
                          <a:spcPts val="3240"/>
                        </a:lnSpc>
                      </a:pPr>
                      <a:endParaRPr lang="en-US" sz="1100"/>
                    </a:p>
                    <a:p>
                      <a:pPr algn="l">
                        <a:lnSpc>
                          <a:spcPts val="3240"/>
                        </a:lnSpc>
                      </a:pPr>
                      <a:r>
                        <a:rPr lang="en-US" sz="2700">
                          <a:solidFill>
                            <a:srgbClr val="000000"/>
                          </a:solidFill>
                          <a:latin typeface="Arial"/>
                          <a:ea typeface="Arial"/>
                          <a:cs typeface="Arial"/>
                          <a:sym typeface="Arial"/>
                        </a:rPr>
                        <a:t>How do we live a healthy life? </a:t>
                      </a:r>
                    </a:p>
                    <a:p>
                      <a:pPr algn="l">
                        <a:lnSpc>
                          <a:spcPts val="3240"/>
                        </a:lnSpc>
                      </a:pPr>
                      <a:endParaRPr lang="en-US" sz="2700">
                        <a:solidFill>
                          <a:srgbClr val="000000"/>
                        </a:solidFill>
                        <a:latin typeface="Arial"/>
                        <a:ea typeface="Arial"/>
                        <a:cs typeface="Arial"/>
                        <a:sym typeface="Arial"/>
                      </a:endParaRPr>
                    </a:p>
                    <a:p>
                      <a:pPr algn="l">
                        <a:lnSpc>
                          <a:spcPts val="3240"/>
                        </a:lnSpc>
                      </a:pPr>
                      <a:r>
                        <a:rPr lang="en-US" sz="2700">
                          <a:solidFill>
                            <a:srgbClr val="000000"/>
                          </a:solidFill>
                          <a:latin typeface="Arial"/>
                          <a:ea typeface="Arial"/>
                          <a:cs typeface="Arial"/>
                          <a:sym typeface="Arial"/>
                        </a:rPr>
                        <a:t>What could my classroom be made of? </a:t>
                      </a:r>
                    </a:p>
                  </a:txBody>
                  <a:tcPr marT="91440" marB="9144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ts val="3240"/>
                        </a:lnSpc>
                        <a:defRPr/>
                      </a:pPr>
                      <a:r>
                        <a:rPr lang="en-US" sz="2700">
                          <a:solidFill>
                            <a:srgbClr val="000000"/>
                          </a:solidFill>
                          <a:latin typeface="Arial"/>
                          <a:ea typeface="Arial"/>
                          <a:cs typeface="Arial"/>
                          <a:sym typeface="Arial"/>
                        </a:rPr>
                        <a:t>Scientist, Artist</a:t>
                      </a:r>
                      <a:endParaRPr lang="en-US" sz="1100"/>
                    </a:p>
                    <a:p>
                      <a:pPr algn="l">
                        <a:lnSpc>
                          <a:spcPts val="3240"/>
                        </a:lnSpc>
                      </a:pPr>
                      <a:endParaRPr lang="en-US" sz="1100"/>
                    </a:p>
                    <a:p>
                      <a:pPr algn="l">
                        <a:lnSpc>
                          <a:spcPts val="3240"/>
                        </a:lnSpc>
                      </a:pPr>
                      <a:r>
                        <a:rPr lang="en-US" sz="2700">
                          <a:solidFill>
                            <a:srgbClr val="000000"/>
                          </a:solidFill>
                          <a:latin typeface="Arial"/>
                          <a:ea typeface="Arial"/>
                          <a:cs typeface="Arial"/>
                          <a:sym typeface="Arial"/>
                        </a:rPr>
                        <a:t>Engineer, Artist, Scientist </a:t>
                      </a:r>
                    </a:p>
                    <a:p>
                      <a:pPr algn="l">
                        <a:lnSpc>
                          <a:spcPts val="3240"/>
                        </a:lnSpc>
                      </a:pPr>
                      <a:endParaRPr lang="en-US" sz="2700">
                        <a:solidFill>
                          <a:srgbClr val="000000"/>
                        </a:solidFill>
                        <a:latin typeface="Arial"/>
                        <a:ea typeface="Arial"/>
                        <a:cs typeface="Arial"/>
                        <a:sym typeface="Arial"/>
                      </a:endParaRPr>
                    </a:p>
                    <a:p>
                      <a:pPr algn="l">
                        <a:lnSpc>
                          <a:spcPts val="3240"/>
                        </a:lnSpc>
                      </a:pPr>
                      <a:r>
                        <a:rPr lang="en-US" sz="2700">
                          <a:solidFill>
                            <a:srgbClr val="000000"/>
                          </a:solidFill>
                          <a:latin typeface="Arial"/>
                          <a:ea typeface="Arial"/>
                          <a:cs typeface="Arial"/>
                          <a:sym typeface="Arial"/>
                        </a:rPr>
                        <a:t>Scientist, Engineer, Historian, Artist  </a:t>
                      </a:r>
                    </a:p>
                  </a:txBody>
                  <a:tcPr marT="91440" marB="9144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1994072">
                <a:tc>
                  <a:txBody>
                    <a:bodyPr/>
                    <a:lstStyle/>
                    <a:p>
                      <a:pPr algn="l">
                        <a:lnSpc>
                          <a:spcPts val="3240"/>
                        </a:lnSpc>
                        <a:defRPr/>
                      </a:pPr>
                      <a:r>
                        <a:rPr lang="en-US" sz="2700">
                          <a:solidFill>
                            <a:srgbClr val="000000"/>
                          </a:solidFill>
                          <a:latin typeface="Arial"/>
                          <a:ea typeface="Arial"/>
                          <a:cs typeface="Arial"/>
                          <a:sym typeface="Arial"/>
                        </a:rPr>
                        <a:t>Terms 3 &amp; 4 </a:t>
                      </a:r>
                      <a:endParaRPr lang="en-US" sz="1100"/>
                    </a:p>
                  </a:txBody>
                  <a:tcPr marT="91440" marB="9144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ts val="3240"/>
                        </a:lnSpc>
                        <a:defRPr/>
                      </a:pPr>
                      <a:r>
                        <a:rPr lang="en-US" sz="2700">
                          <a:solidFill>
                            <a:srgbClr val="000000"/>
                          </a:solidFill>
                          <a:latin typeface="Arial"/>
                          <a:ea typeface="Arial"/>
                          <a:cs typeface="Arial"/>
                          <a:sym typeface="Arial"/>
                        </a:rPr>
                        <a:t>What is significant about Polar Exploration? </a:t>
                      </a:r>
                      <a:endParaRPr lang="en-US" sz="1100"/>
                    </a:p>
                    <a:p>
                      <a:pPr algn="l">
                        <a:lnSpc>
                          <a:spcPts val="3240"/>
                        </a:lnSpc>
                      </a:pPr>
                      <a:endParaRPr lang="en-US" sz="1100"/>
                    </a:p>
                    <a:p>
                      <a:pPr algn="l">
                        <a:lnSpc>
                          <a:spcPts val="3240"/>
                        </a:lnSpc>
                      </a:pPr>
                      <a:r>
                        <a:rPr lang="en-US" sz="2700">
                          <a:solidFill>
                            <a:srgbClr val="000000"/>
                          </a:solidFill>
                          <a:latin typeface="Arial"/>
                          <a:ea typeface="Arial"/>
                          <a:cs typeface="Arial"/>
                          <a:sym typeface="Arial"/>
                        </a:rPr>
                        <a:t>What is home?  </a:t>
                      </a:r>
                    </a:p>
                  </a:txBody>
                  <a:tcPr marT="91440" marB="9144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ts val="3240"/>
                        </a:lnSpc>
                        <a:defRPr/>
                      </a:pPr>
                      <a:endParaRPr lang="en-US" sz="2700">
                        <a:solidFill>
                          <a:srgbClr val="000000"/>
                        </a:solidFill>
                        <a:latin typeface="Arial"/>
                        <a:ea typeface="Arial"/>
                        <a:cs typeface="Arial"/>
                        <a:sym typeface="Arial"/>
                      </a:endParaRPr>
                    </a:p>
                    <a:p>
                      <a:pPr algn="l">
                        <a:lnSpc>
                          <a:spcPts val="3240"/>
                        </a:lnSpc>
                        <a:defRPr/>
                      </a:pPr>
                      <a:r>
                        <a:rPr lang="en-US" sz="2700">
                          <a:solidFill>
                            <a:srgbClr val="000000"/>
                          </a:solidFill>
                          <a:latin typeface="Arial"/>
                          <a:ea typeface="Arial"/>
                          <a:cs typeface="Arial"/>
                          <a:sym typeface="Arial"/>
                        </a:rPr>
                        <a:t>Geographer</a:t>
                      </a:r>
                      <a:r>
                        <a:rPr lang="en-US" sz="2700" dirty="0">
                          <a:solidFill>
                            <a:srgbClr val="000000"/>
                          </a:solidFill>
                          <a:latin typeface="Arial"/>
                          <a:ea typeface="Arial"/>
                          <a:cs typeface="Arial"/>
                          <a:sym typeface="Arial"/>
                        </a:rPr>
                        <a:t>, Engineer, Historian </a:t>
                      </a:r>
                      <a:endParaRPr lang="en-US" sz="1100" dirty="0"/>
                    </a:p>
                    <a:p>
                      <a:pPr algn="l">
                        <a:lnSpc>
                          <a:spcPts val="3240"/>
                        </a:lnSpc>
                      </a:pPr>
                      <a:endParaRPr lang="en-US" sz="1100" dirty="0"/>
                    </a:p>
                    <a:p>
                      <a:pPr algn="l">
                        <a:lnSpc>
                          <a:spcPts val="3240"/>
                        </a:lnSpc>
                      </a:pPr>
                      <a:r>
                        <a:rPr lang="en-US" sz="2700" dirty="0">
                          <a:solidFill>
                            <a:srgbClr val="000000"/>
                          </a:solidFill>
                          <a:latin typeface="Arial"/>
                          <a:ea typeface="Arial"/>
                          <a:cs typeface="Arial"/>
                          <a:sym typeface="Arial"/>
                        </a:rPr>
                        <a:t>Scientist, Geographer, Artist </a:t>
                      </a:r>
                    </a:p>
                  </a:txBody>
                  <a:tcPr marT="91440" marB="9144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2404336">
                <a:tc>
                  <a:txBody>
                    <a:bodyPr/>
                    <a:lstStyle/>
                    <a:p>
                      <a:pPr algn="l">
                        <a:lnSpc>
                          <a:spcPts val="3240"/>
                        </a:lnSpc>
                        <a:defRPr/>
                      </a:pPr>
                      <a:r>
                        <a:rPr lang="en-US" sz="2700">
                          <a:solidFill>
                            <a:srgbClr val="000000"/>
                          </a:solidFill>
                          <a:latin typeface="Arial"/>
                          <a:ea typeface="Arial"/>
                          <a:cs typeface="Arial"/>
                          <a:sym typeface="Arial"/>
                        </a:rPr>
                        <a:t>Terms 5 &amp; 6 </a:t>
                      </a:r>
                      <a:endParaRPr lang="en-US" sz="1100"/>
                    </a:p>
                  </a:txBody>
                  <a:tcPr marT="91440" marB="9144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ts val="3240"/>
                        </a:lnSpc>
                        <a:defRPr/>
                      </a:pPr>
                      <a:r>
                        <a:rPr lang="en-US" sz="2700">
                          <a:solidFill>
                            <a:srgbClr val="000000"/>
                          </a:solidFill>
                          <a:latin typeface="Arial"/>
                          <a:ea typeface="Arial"/>
                          <a:cs typeface="Arial"/>
                          <a:sym typeface="Arial"/>
                        </a:rPr>
                        <a:t>How are schools the same?  </a:t>
                      </a:r>
                      <a:endParaRPr lang="en-US" sz="1100"/>
                    </a:p>
                    <a:p>
                      <a:pPr algn="l">
                        <a:lnSpc>
                          <a:spcPts val="3240"/>
                        </a:lnSpc>
                      </a:pPr>
                      <a:endParaRPr lang="en-US" sz="1100"/>
                    </a:p>
                    <a:p>
                      <a:pPr algn="l">
                        <a:lnSpc>
                          <a:spcPts val="3240"/>
                        </a:lnSpc>
                      </a:pPr>
                      <a:r>
                        <a:rPr lang="en-US" sz="2700">
                          <a:solidFill>
                            <a:srgbClr val="000000"/>
                          </a:solidFill>
                          <a:latin typeface="Arial"/>
                          <a:ea typeface="Arial"/>
                          <a:cs typeface="Arial"/>
                          <a:sym typeface="Arial"/>
                        </a:rPr>
                        <a:t>How do plants grow near me? </a:t>
                      </a:r>
                    </a:p>
                    <a:p>
                      <a:pPr algn="l">
                        <a:lnSpc>
                          <a:spcPts val="3240"/>
                        </a:lnSpc>
                      </a:pPr>
                      <a:endParaRPr lang="en-US" sz="2700">
                        <a:solidFill>
                          <a:srgbClr val="000000"/>
                        </a:solidFill>
                        <a:latin typeface="Arial"/>
                        <a:ea typeface="Arial"/>
                        <a:cs typeface="Arial"/>
                        <a:sym typeface="Arial"/>
                      </a:endParaRPr>
                    </a:p>
                    <a:p>
                      <a:pPr algn="l">
                        <a:lnSpc>
                          <a:spcPts val="3240"/>
                        </a:lnSpc>
                      </a:pPr>
                      <a:r>
                        <a:rPr lang="en-US" sz="2700">
                          <a:solidFill>
                            <a:srgbClr val="000000"/>
                          </a:solidFill>
                          <a:latin typeface="Arial"/>
                          <a:ea typeface="Arial"/>
                          <a:cs typeface="Arial"/>
                          <a:sym typeface="Arial"/>
                        </a:rPr>
                        <a:t>What did Brunel do for Great Britain? </a:t>
                      </a:r>
                    </a:p>
                  </a:txBody>
                  <a:tcPr marT="91440" marB="9144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ts val="3240"/>
                        </a:lnSpc>
                        <a:defRPr/>
                      </a:pPr>
                      <a:r>
                        <a:rPr lang="en-US" sz="2700" dirty="0">
                          <a:solidFill>
                            <a:srgbClr val="000000"/>
                          </a:solidFill>
                          <a:latin typeface="Arial"/>
                          <a:ea typeface="Arial"/>
                          <a:cs typeface="Arial"/>
                          <a:sym typeface="Arial"/>
                        </a:rPr>
                        <a:t>Geographer, Artist </a:t>
                      </a:r>
                      <a:endParaRPr lang="en-US" sz="1100" dirty="0"/>
                    </a:p>
                    <a:p>
                      <a:pPr algn="l">
                        <a:lnSpc>
                          <a:spcPts val="3240"/>
                        </a:lnSpc>
                      </a:pPr>
                      <a:endParaRPr lang="en-US" sz="1100" dirty="0"/>
                    </a:p>
                    <a:p>
                      <a:pPr algn="l">
                        <a:lnSpc>
                          <a:spcPts val="3240"/>
                        </a:lnSpc>
                      </a:pPr>
                      <a:r>
                        <a:rPr lang="en-US" sz="2700" dirty="0">
                          <a:solidFill>
                            <a:srgbClr val="000000"/>
                          </a:solidFill>
                          <a:latin typeface="Arial"/>
                          <a:ea typeface="Arial"/>
                          <a:cs typeface="Arial"/>
                          <a:sym typeface="Arial"/>
                        </a:rPr>
                        <a:t>Scientist, Geographer, Artist </a:t>
                      </a:r>
                    </a:p>
                    <a:p>
                      <a:pPr algn="l">
                        <a:lnSpc>
                          <a:spcPts val="3240"/>
                        </a:lnSpc>
                      </a:pPr>
                      <a:endParaRPr lang="en-US" sz="2700" dirty="0">
                        <a:solidFill>
                          <a:srgbClr val="000000"/>
                        </a:solidFill>
                        <a:latin typeface="Arial"/>
                        <a:ea typeface="Arial"/>
                        <a:cs typeface="Arial"/>
                        <a:sym typeface="Arial"/>
                      </a:endParaRPr>
                    </a:p>
                    <a:p>
                      <a:pPr algn="l">
                        <a:lnSpc>
                          <a:spcPts val="3240"/>
                        </a:lnSpc>
                      </a:pPr>
                      <a:r>
                        <a:rPr lang="en-US" sz="2700" dirty="0">
                          <a:solidFill>
                            <a:srgbClr val="000000"/>
                          </a:solidFill>
                          <a:latin typeface="Arial"/>
                          <a:ea typeface="Arial"/>
                          <a:cs typeface="Arial"/>
                          <a:sym typeface="Arial"/>
                        </a:rPr>
                        <a:t>Historian, Engineer, Scientist </a:t>
                      </a:r>
                    </a:p>
                  </a:txBody>
                  <a:tcPr marT="91440" marB="9144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bl>
          </a:graphicData>
        </a:graphic>
      </p:graphicFrame>
      <p:sp>
        <p:nvSpPr>
          <p:cNvPr id="3" name="Freeform 3"/>
          <p:cNvSpPr/>
          <p:nvPr/>
        </p:nvSpPr>
        <p:spPr>
          <a:xfrm>
            <a:off x="1028700" y="214651"/>
            <a:ext cx="2253424" cy="1628099"/>
          </a:xfrm>
          <a:custGeom>
            <a:avLst/>
            <a:gdLst/>
            <a:ahLst/>
            <a:cxnLst/>
            <a:rect l="l" t="t" r="r" b="b"/>
            <a:pathLst>
              <a:path w="2253424" h="1628099">
                <a:moveTo>
                  <a:pt x="0" y="0"/>
                </a:moveTo>
                <a:lnTo>
                  <a:pt x="2253424" y="0"/>
                </a:lnTo>
                <a:lnTo>
                  <a:pt x="2253424" y="1628098"/>
                </a:lnTo>
                <a:lnTo>
                  <a:pt x="0" y="1628098"/>
                </a:lnTo>
                <a:lnTo>
                  <a:pt x="0" y="0"/>
                </a:lnTo>
                <a:close/>
              </a:path>
            </a:pathLst>
          </a:custGeom>
          <a:blipFill>
            <a:blip r:embed="rId2"/>
            <a:stretch>
              <a:fillRect/>
            </a:stretch>
          </a:blipFill>
        </p:spPr>
      </p:sp>
      <p:sp>
        <p:nvSpPr>
          <p:cNvPr id="4" name="Freeform 4"/>
          <p:cNvSpPr/>
          <p:nvPr/>
        </p:nvSpPr>
        <p:spPr>
          <a:xfrm>
            <a:off x="15524207" y="214651"/>
            <a:ext cx="2035123" cy="1628099"/>
          </a:xfrm>
          <a:custGeom>
            <a:avLst/>
            <a:gdLst/>
            <a:ahLst/>
            <a:cxnLst/>
            <a:rect l="l" t="t" r="r" b="b"/>
            <a:pathLst>
              <a:path w="2035123" h="1628099">
                <a:moveTo>
                  <a:pt x="0" y="0"/>
                </a:moveTo>
                <a:lnTo>
                  <a:pt x="2035123" y="0"/>
                </a:lnTo>
                <a:lnTo>
                  <a:pt x="2035123" y="1628098"/>
                </a:lnTo>
                <a:lnTo>
                  <a:pt x="0" y="1628098"/>
                </a:lnTo>
                <a:lnTo>
                  <a:pt x="0" y="0"/>
                </a:lnTo>
                <a:close/>
              </a:path>
            </a:pathLst>
          </a:custGeom>
          <a:blipFill>
            <a:blip r:embed="rId3"/>
            <a:stretch>
              <a:fillRect/>
            </a:stretch>
          </a:blipFill>
        </p:spPr>
      </p:sp>
      <p:sp>
        <p:nvSpPr>
          <p:cNvPr id="5" name="TextBox 5"/>
          <p:cNvSpPr txBox="1"/>
          <p:nvPr/>
        </p:nvSpPr>
        <p:spPr>
          <a:xfrm>
            <a:off x="6261975" y="233060"/>
            <a:ext cx="5764049" cy="1476980"/>
          </a:xfrm>
          <a:prstGeom prst="rect">
            <a:avLst/>
          </a:prstGeom>
        </p:spPr>
        <p:txBody>
          <a:bodyPr lIns="0" tIns="0" rIns="0" bIns="0" rtlCol="0" anchor="t">
            <a:spAutoFit/>
          </a:bodyPr>
          <a:lstStyle/>
          <a:p>
            <a:pPr algn="ctr">
              <a:lnSpc>
                <a:spcPts val="5803"/>
              </a:lnSpc>
              <a:spcBef>
                <a:spcPct val="0"/>
              </a:spcBef>
            </a:pPr>
            <a:r>
              <a:rPr lang="en-US" sz="4145">
                <a:solidFill>
                  <a:srgbClr val="FEFFFF"/>
                </a:solidFill>
                <a:latin typeface="Ahkio"/>
                <a:ea typeface="Ahkio"/>
                <a:cs typeface="Ahkio"/>
                <a:sym typeface="Ahkio"/>
              </a:rPr>
              <a:t>Reception / Year 1 / Year 2</a:t>
            </a:r>
          </a:p>
          <a:p>
            <a:pPr algn="ctr">
              <a:lnSpc>
                <a:spcPts val="5803"/>
              </a:lnSpc>
              <a:spcBef>
                <a:spcPct val="0"/>
              </a:spcBef>
            </a:pPr>
            <a:r>
              <a:rPr lang="en-US" sz="4145">
                <a:solidFill>
                  <a:srgbClr val="FEFFFF"/>
                </a:solidFill>
                <a:latin typeface="Ahkio"/>
                <a:ea typeface="Ahkio"/>
                <a:cs typeface="Ahkio"/>
                <a:sym typeface="Ahkio"/>
              </a:rPr>
              <a:t>Curriculum Overview: Cycle B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172058"/>
        </a:solidFill>
        <a:effectLst/>
      </p:bgPr>
    </p:bg>
    <p:spTree>
      <p:nvGrpSpPr>
        <p:cNvPr id="1" name=""/>
        <p:cNvGrpSpPr/>
        <p:nvPr/>
      </p:nvGrpSpPr>
      <p:grpSpPr>
        <a:xfrm>
          <a:off x="0" y="0"/>
          <a:ext cx="0" cy="0"/>
          <a:chOff x="0" y="0"/>
          <a:chExt cx="0" cy="0"/>
        </a:xfrm>
      </p:grpSpPr>
      <p:graphicFrame>
        <p:nvGraphicFramePr>
          <p:cNvPr id="2" name="Table 2"/>
          <p:cNvGraphicFramePr>
            <a:graphicFrameLocks noGrp="1"/>
          </p:cNvGraphicFramePr>
          <p:nvPr>
            <p:extLst>
              <p:ext uri="{D42A27DB-BD31-4B8C-83A1-F6EECF244321}">
                <p14:modId xmlns:p14="http://schemas.microsoft.com/office/powerpoint/2010/main" val="4058941517"/>
              </p:ext>
            </p:extLst>
          </p:nvPr>
        </p:nvGraphicFramePr>
        <p:xfrm>
          <a:off x="869359" y="1885660"/>
          <a:ext cx="16580441" cy="8028628"/>
        </p:xfrm>
        <a:graphic>
          <a:graphicData uri="http://schemas.openxmlformats.org/drawingml/2006/table">
            <a:tbl>
              <a:tblPr/>
              <a:tblGrid>
                <a:gridCol w="2773982">
                  <a:extLst>
                    <a:ext uri="{9D8B030D-6E8A-4147-A177-3AD203B41FA5}">
                      <a16:colId xmlns:a16="http://schemas.microsoft.com/office/drawing/2014/main" val="20000"/>
                    </a:ext>
                  </a:extLst>
                </a:gridCol>
                <a:gridCol w="7063440">
                  <a:extLst>
                    <a:ext uri="{9D8B030D-6E8A-4147-A177-3AD203B41FA5}">
                      <a16:colId xmlns:a16="http://schemas.microsoft.com/office/drawing/2014/main" val="20001"/>
                    </a:ext>
                  </a:extLst>
                </a:gridCol>
                <a:gridCol w="6743019">
                  <a:extLst>
                    <a:ext uri="{9D8B030D-6E8A-4147-A177-3AD203B41FA5}">
                      <a16:colId xmlns:a16="http://schemas.microsoft.com/office/drawing/2014/main" val="20002"/>
                    </a:ext>
                  </a:extLst>
                </a:gridCol>
              </a:tblGrid>
              <a:tr h="816319">
                <a:tc>
                  <a:txBody>
                    <a:bodyPr/>
                    <a:lstStyle/>
                    <a:p>
                      <a:pPr algn="l">
                        <a:lnSpc>
                          <a:spcPts val="3240"/>
                        </a:lnSpc>
                        <a:defRPr/>
                      </a:pPr>
                      <a:r>
                        <a:rPr lang="en-US" sz="2700" b="1">
                          <a:solidFill>
                            <a:srgbClr val="000000"/>
                          </a:solidFill>
                          <a:latin typeface="Arial Bold"/>
                          <a:ea typeface="Arial Bold"/>
                          <a:cs typeface="Arial Bold"/>
                          <a:sym typeface="Arial Bold"/>
                        </a:rPr>
                        <a:t>Term </a:t>
                      </a:r>
                      <a:endParaRPr lang="en-US" sz="1100"/>
                    </a:p>
                  </a:txBody>
                  <a:tcPr marT="91440" marB="9144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ts val="3240"/>
                        </a:lnSpc>
                        <a:defRPr/>
                      </a:pPr>
                      <a:r>
                        <a:rPr lang="en-US" sz="2700" b="1">
                          <a:solidFill>
                            <a:srgbClr val="000000"/>
                          </a:solidFill>
                          <a:latin typeface="Arial Bold"/>
                          <a:ea typeface="Arial Bold"/>
                          <a:cs typeface="Arial Bold"/>
                          <a:sym typeface="Arial Bold"/>
                        </a:rPr>
                        <a:t>Enquiry Question </a:t>
                      </a:r>
                      <a:endParaRPr lang="en-US" sz="1100"/>
                    </a:p>
                  </a:txBody>
                  <a:tcPr marT="91440" marB="9144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ts val="3240"/>
                        </a:lnSpc>
                        <a:defRPr/>
                      </a:pPr>
                      <a:r>
                        <a:rPr lang="en-US" sz="2700" b="1">
                          <a:solidFill>
                            <a:srgbClr val="000000"/>
                          </a:solidFill>
                          <a:latin typeface="Arial Bold"/>
                          <a:ea typeface="Arial Bold"/>
                          <a:cs typeface="Arial Bold"/>
                          <a:sym typeface="Arial Bold"/>
                        </a:rPr>
                        <a:t>Key ‘States of Being’ </a:t>
                      </a:r>
                      <a:endParaRPr lang="en-US" sz="1100"/>
                    </a:p>
                  </a:txBody>
                  <a:tcPr marT="91440" marB="9144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1993879">
                <a:tc>
                  <a:txBody>
                    <a:bodyPr/>
                    <a:lstStyle/>
                    <a:p>
                      <a:pPr algn="l">
                        <a:lnSpc>
                          <a:spcPts val="3240"/>
                        </a:lnSpc>
                        <a:defRPr/>
                      </a:pPr>
                      <a:r>
                        <a:rPr lang="en-US" sz="2700">
                          <a:solidFill>
                            <a:srgbClr val="000000"/>
                          </a:solidFill>
                          <a:latin typeface="Arial"/>
                          <a:ea typeface="Arial"/>
                          <a:cs typeface="Arial"/>
                          <a:sym typeface="Arial"/>
                        </a:rPr>
                        <a:t>Terms 1 &amp; 2</a:t>
                      </a:r>
                      <a:endParaRPr lang="en-US" sz="1100"/>
                    </a:p>
                  </a:txBody>
                  <a:tcPr marT="91440" marB="9144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ts val="3240"/>
                        </a:lnSpc>
                        <a:defRPr/>
                      </a:pPr>
                      <a:r>
                        <a:rPr lang="en-US" sz="2700">
                          <a:solidFill>
                            <a:srgbClr val="000000"/>
                          </a:solidFill>
                          <a:latin typeface="Arial"/>
                          <a:ea typeface="Arial"/>
                          <a:cs typeface="Arial"/>
                          <a:sym typeface="Arial"/>
                        </a:rPr>
                        <a:t>Why do we live here? </a:t>
                      </a:r>
                      <a:endParaRPr lang="en-US" sz="1100"/>
                    </a:p>
                    <a:p>
                      <a:pPr algn="l">
                        <a:lnSpc>
                          <a:spcPts val="3240"/>
                        </a:lnSpc>
                      </a:pPr>
                      <a:endParaRPr lang="en-US" sz="1100"/>
                    </a:p>
                    <a:p>
                      <a:pPr algn="l">
                        <a:lnSpc>
                          <a:spcPts val="3240"/>
                        </a:lnSpc>
                      </a:pPr>
                      <a:endParaRPr lang="en-US" sz="1100"/>
                    </a:p>
                    <a:p>
                      <a:pPr algn="l">
                        <a:lnSpc>
                          <a:spcPts val="3240"/>
                        </a:lnSpc>
                      </a:pPr>
                      <a:r>
                        <a:rPr lang="en-US" sz="2700">
                          <a:solidFill>
                            <a:srgbClr val="000000"/>
                          </a:solidFill>
                          <a:latin typeface="Arial"/>
                          <a:ea typeface="Arial"/>
                          <a:cs typeface="Arial"/>
                          <a:sym typeface="Arial"/>
                        </a:rPr>
                        <a:t>What is creativity? </a:t>
                      </a:r>
                    </a:p>
                  </a:txBody>
                  <a:tcPr marT="91440" marB="9144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ts val="3240"/>
                        </a:lnSpc>
                        <a:defRPr/>
                      </a:pPr>
                      <a:r>
                        <a:rPr lang="en-US" sz="2700">
                          <a:solidFill>
                            <a:srgbClr val="000000"/>
                          </a:solidFill>
                          <a:latin typeface="Arial"/>
                          <a:ea typeface="Arial"/>
                          <a:cs typeface="Arial"/>
                          <a:sym typeface="Arial"/>
                        </a:rPr>
                        <a:t>Geographer, Historian, Artist </a:t>
                      </a:r>
                      <a:endParaRPr lang="en-US" sz="1100"/>
                    </a:p>
                    <a:p>
                      <a:pPr algn="l">
                        <a:lnSpc>
                          <a:spcPts val="3240"/>
                        </a:lnSpc>
                      </a:pPr>
                      <a:endParaRPr lang="en-US" sz="1100"/>
                    </a:p>
                    <a:p>
                      <a:pPr algn="l">
                        <a:lnSpc>
                          <a:spcPts val="3240"/>
                        </a:lnSpc>
                      </a:pPr>
                      <a:endParaRPr lang="en-US" sz="1100"/>
                    </a:p>
                    <a:p>
                      <a:pPr algn="l">
                        <a:lnSpc>
                          <a:spcPts val="3240"/>
                        </a:lnSpc>
                      </a:pPr>
                      <a:r>
                        <a:rPr lang="en-US" sz="2700">
                          <a:solidFill>
                            <a:srgbClr val="000000"/>
                          </a:solidFill>
                          <a:latin typeface="Arial"/>
                          <a:ea typeface="Arial"/>
                          <a:cs typeface="Arial"/>
                          <a:sym typeface="Arial"/>
                        </a:rPr>
                        <a:t>Artist, Musician, Engineer </a:t>
                      </a:r>
                    </a:p>
                  </a:txBody>
                  <a:tcPr marT="91440" marB="9144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814327">
                <a:tc>
                  <a:txBody>
                    <a:bodyPr/>
                    <a:lstStyle/>
                    <a:p>
                      <a:pPr algn="l">
                        <a:lnSpc>
                          <a:spcPts val="3240"/>
                        </a:lnSpc>
                        <a:defRPr/>
                      </a:pPr>
                      <a:r>
                        <a:rPr lang="en-US" sz="2700">
                          <a:solidFill>
                            <a:srgbClr val="000000"/>
                          </a:solidFill>
                          <a:latin typeface="Arial"/>
                          <a:ea typeface="Arial"/>
                          <a:cs typeface="Arial"/>
                          <a:sym typeface="Arial"/>
                        </a:rPr>
                        <a:t>Terms 3 &amp; 4 </a:t>
                      </a:r>
                      <a:endParaRPr lang="en-US" sz="1100"/>
                    </a:p>
                  </a:txBody>
                  <a:tcPr marT="91440" marB="9144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ts val="3240"/>
                        </a:lnSpc>
                        <a:defRPr/>
                      </a:pPr>
                      <a:r>
                        <a:rPr lang="en-US" sz="2700">
                          <a:solidFill>
                            <a:srgbClr val="000000"/>
                          </a:solidFill>
                          <a:latin typeface="Arial"/>
                          <a:ea typeface="Arial"/>
                          <a:cs typeface="Arial"/>
                          <a:sym typeface="Arial"/>
                        </a:rPr>
                        <a:t>What is the difference between noise and sound? </a:t>
                      </a:r>
                      <a:endParaRPr lang="en-US" sz="1100"/>
                    </a:p>
                    <a:p>
                      <a:pPr algn="l">
                        <a:lnSpc>
                          <a:spcPts val="3240"/>
                        </a:lnSpc>
                      </a:pPr>
                      <a:endParaRPr lang="en-US" sz="1100"/>
                    </a:p>
                    <a:p>
                      <a:pPr algn="l">
                        <a:lnSpc>
                          <a:spcPts val="3240"/>
                        </a:lnSpc>
                      </a:pPr>
                      <a:r>
                        <a:rPr lang="en-US" sz="2700">
                          <a:solidFill>
                            <a:srgbClr val="000000"/>
                          </a:solidFill>
                          <a:latin typeface="Arial"/>
                          <a:ea typeface="Arial"/>
                          <a:cs typeface="Arial"/>
                          <a:sym typeface="Arial"/>
                        </a:rPr>
                        <a:t>Why don't we all eat the same food? </a:t>
                      </a:r>
                    </a:p>
                    <a:p>
                      <a:pPr algn="l">
                        <a:lnSpc>
                          <a:spcPts val="3240"/>
                        </a:lnSpc>
                      </a:pPr>
                      <a:endParaRPr lang="en-US" sz="2700">
                        <a:solidFill>
                          <a:srgbClr val="000000"/>
                        </a:solidFill>
                        <a:latin typeface="Arial"/>
                        <a:ea typeface="Arial"/>
                        <a:cs typeface="Arial"/>
                        <a:sym typeface="Arial"/>
                      </a:endParaRPr>
                    </a:p>
                    <a:p>
                      <a:pPr algn="l">
                        <a:lnSpc>
                          <a:spcPts val="3240"/>
                        </a:lnSpc>
                      </a:pPr>
                      <a:r>
                        <a:rPr lang="en-US" sz="2700">
                          <a:solidFill>
                            <a:srgbClr val="000000"/>
                          </a:solidFill>
                          <a:latin typeface="Arial"/>
                          <a:ea typeface="Arial"/>
                          <a:cs typeface="Arial"/>
                          <a:sym typeface="Arial"/>
                        </a:rPr>
                        <a:t>Who has stood here before us? </a:t>
                      </a:r>
                    </a:p>
                  </a:txBody>
                  <a:tcPr marT="91440" marB="9144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ts val="3240"/>
                        </a:lnSpc>
                        <a:defRPr/>
                      </a:pPr>
                      <a:r>
                        <a:rPr lang="en-US" sz="2700" dirty="0">
                          <a:solidFill>
                            <a:srgbClr val="000000"/>
                          </a:solidFill>
                          <a:latin typeface="Arial"/>
                          <a:ea typeface="Arial"/>
                          <a:cs typeface="Arial"/>
                          <a:sym typeface="Arial"/>
                        </a:rPr>
                        <a:t>Scientist, Engineer, Musician </a:t>
                      </a:r>
                      <a:endParaRPr lang="en-US" sz="1100" dirty="0"/>
                    </a:p>
                    <a:p>
                      <a:pPr algn="l">
                        <a:lnSpc>
                          <a:spcPts val="3240"/>
                        </a:lnSpc>
                      </a:pPr>
                      <a:endParaRPr lang="en-US" sz="1100" dirty="0"/>
                    </a:p>
                    <a:p>
                      <a:pPr algn="l">
                        <a:lnSpc>
                          <a:spcPts val="3240"/>
                        </a:lnSpc>
                      </a:pPr>
                      <a:endParaRPr lang="en-US" sz="1100" dirty="0"/>
                    </a:p>
                    <a:p>
                      <a:pPr algn="l">
                        <a:lnSpc>
                          <a:spcPts val="3240"/>
                        </a:lnSpc>
                      </a:pPr>
                      <a:r>
                        <a:rPr lang="en-US" sz="2700" dirty="0">
                          <a:solidFill>
                            <a:srgbClr val="000000"/>
                          </a:solidFill>
                          <a:latin typeface="Arial"/>
                          <a:ea typeface="Arial"/>
                          <a:cs typeface="Arial"/>
                          <a:sym typeface="Arial"/>
                        </a:rPr>
                        <a:t>Scientist, Engineer </a:t>
                      </a:r>
                    </a:p>
                    <a:p>
                      <a:pPr algn="l">
                        <a:lnSpc>
                          <a:spcPts val="3240"/>
                        </a:lnSpc>
                      </a:pPr>
                      <a:endParaRPr lang="en-US" sz="2700" dirty="0">
                        <a:solidFill>
                          <a:srgbClr val="000000"/>
                        </a:solidFill>
                        <a:latin typeface="Arial"/>
                        <a:ea typeface="Arial"/>
                        <a:cs typeface="Arial"/>
                        <a:sym typeface="Arial"/>
                      </a:endParaRPr>
                    </a:p>
                    <a:p>
                      <a:pPr algn="l">
                        <a:lnSpc>
                          <a:spcPts val="3240"/>
                        </a:lnSpc>
                      </a:pPr>
                      <a:r>
                        <a:rPr lang="en-US" sz="2700" dirty="0">
                          <a:solidFill>
                            <a:srgbClr val="000000"/>
                          </a:solidFill>
                          <a:latin typeface="Arial"/>
                          <a:ea typeface="Arial"/>
                          <a:cs typeface="Arial"/>
                          <a:sym typeface="Arial"/>
                        </a:rPr>
                        <a:t>Historian, Artist </a:t>
                      </a:r>
                    </a:p>
                  </a:txBody>
                  <a:tcPr marT="91440" marB="9144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2404103">
                <a:tc>
                  <a:txBody>
                    <a:bodyPr/>
                    <a:lstStyle/>
                    <a:p>
                      <a:pPr algn="l">
                        <a:lnSpc>
                          <a:spcPts val="3240"/>
                        </a:lnSpc>
                        <a:defRPr/>
                      </a:pPr>
                      <a:r>
                        <a:rPr lang="en-US" sz="2700">
                          <a:solidFill>
                            <a:srgbClr val="000000"/>
                          </a:solidFill>
                          <a:latin typeface="Arial"/>
                          <a:ea typeface="Arial"/>
                          <a:cs typeface="Arial"/>
                          <a:sym typeface="Arial"/>
                        </a:rPr>
                        <a:t>Terms 5 &amp; 6 </a:t>
                      </a:r>
                      <a:endParaRPr lang="en-US" sz="1100"/>
                    </a:p>
                  </a:txBody>
                  <a:tcPr marT="91440" marB="9144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ts val="3240"/>
                        </a:lnSpc>
                        <a:defRPr/>
                      </a:pPr>
                      <a:r>
                        <a:rPr lang="en-US" sz="2700">
                          <a:solidFill>
                            <a:srgbClr val="000000"/>
                          </a:solidFill>
                          <a:latin typeface="Arial"/>
                          <a:ea typeface="Arial"/>
                          <a:cs typeface="Arial"/>
                          <a:sym typeface="Arial"/>
                        </a:rPr>
                        <a:t>Where does our water come from? </a:t>
                      </a:r>
                      <a:endParaRPr lang="en-US" sz="1100"/>
                    </a:p>
                    <a:p>
                      <a:pPr algn="l">
                        <a:lnSpc>
                          <a:spcPts val="3240"/>
                        </a:lnSpc>
                      </a:pPr>
                      <a:endParaRPr lang="en-US" sz="1100"/>
                    </a:p>
                    <a:p>
                      <a:pPr algn="l">
                        <a:lnSpc>
                          <a:spcPts val="3240"/>
                        </a:lnSpc>
                      </a:pPr>
                      <a:r>
                        <a:rPr lang="en-US" sz="2700">
                          <a:solidFill>
                            <a:srgbClr val="000000"/>
                          </a:solidFill>
                          <a:latin typeface="Arial"/>
                          <a:ea typeface="Arial"/>
                          <a:cs typeface="Arial"/>
                          <a:sym typeface="Arial"/>
                        </a:rPr>
                        <a:t>What should you flush down the loo? </a:t>
                      </a:r>
                    </a:p>
                    <a:p>
                      <a:pPr algn="l">
                        <a:lnSpc>
                          <a:spcPts val="3240"/>
                        </a:lnSpc>
                      </a:pPr>
                      <a:endParaRPr lang="en-US" sz="2700">
                        <a:solidFill>
                          <a:srgbClr val="000000"/>
                        </a:solidFill>
                        <a:latin typeface="Arial"/>
                        <a:ea typeface="Arial"/>
                        <a:cs typeface="Arial"/>
                        <a:sym typeface="Arial"/>
                      </a:endParaRPr>
                    </a:p>
                    <a:p>
                      <a:pPr algn="l">
                        <a:lnSpc>
                          <a:spcPts val="3240"/>
                        </a:lnSpc>
                      </a:pPr>
                      <a:r>
                        <a:rPr lang="en-US" sz="2700">
                          <a:solidFill>
                            <a:srgbClr val="000000"/>
                          </a:solidFill>
                          <a:latin typeface="Arial"/>
                          <a:ea typeface="Arial"/>
                          <a:cs typeface="Arial"/>
                          <a:sym typeface="Arial"/>
                        </a:rPr>
                        <a:t>How can we switch off? </a:t>
                      </a:r>
                    </a:p>
                  </a:txBody>
                  <a:tcPr marT="91440" marB="9144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ts val="3240"/>
                        </a:lnSpc>
                        <a:defRPr/>
                      </a:pPr>
                      <a:r>
                        <a:rPr lang="en-US" sz="2700" dirty="0">
                          <a:solidFill>
                            <a:srgbClr val="000000"/>
                          </a:solidFill>
                          <a:latin typeface="Arial"/>
                          <a:ea typeface="Arial"/>
                          <a:cs typeface="Arial"/>
                          <a:sym typeface="Arial"/>
                        </a:rPr>
                        <a:t>Scientist, Geographer, Artist </a:t>
                      </a:r>
                      <a:endParaRPr lang="en-US" sz="1100" dirty="0"/>
                    </a:p>
                    <a:p>
                      <a:pPr algn="l">
                        <a:lnSpc>
                          <a:spcPts val="3240"/>
                        </a:lnSpc>
                      </a:pPr>
                      <a:endParaRPr lang="en-US" sz="1100" dirty="0"/>
                    </a:p>
                    <a:p>
                      <a:pPr algn="l">
                        <a:lnSpc>
                          <a:spcPts val="3240"/>
                        </a:lnSpc>
                      </a:pPr>
                      <a:r>
                        <a:rPr lang="en-US" sz="2700" dirty="0">
                          <a:solidFill>
                            <a:srgbClr val="000000"/>
                          </a:solidFill>
                          <a:latin typeface="Arial"/>
                          <a:ea typeface="Arial"/>
                          <a:cs typeface="Arial"/>
                          <a:sym typeface="Arial"/>
                        </a:rPr>
                        <a:t>Scientist, Geographer, Engineer</a:t>
                      </a:r>
                    </a:p>
                    <a:p>
                      <a:pPr algn="l">
                        <a:lnSpc>
                          <a:spcPts val="3240"/>
                        </a:lnSpc>
                      </a:pPr>
                      <a:endParaRPr lang="en-US" sz="2700" dirty="0">
                        <a:solidFill>
                          <a:srgbClr val="000000"/>
                        </a:solidFill>
                        <a:latin typeface="Arial"/>
                        <a:ea typeface="Arial"/>
                        <a:cs typeface="Arial"/>
                        <a:sym typeface="Arial"/>
                      </a:endParaRPr>
                    </a:p>
                    <a:p>
                      <a:pPr algn="l">
                        <a:lnSpc>
                          <a:spcPts val="3240"/>
                        </a:lnSpc>
                      </a:pPr>
                      <a:r>
                        <a:rPr lang="en-US" sz="2700" dirty="0">
                          <a:solidFill>
                            <a:srgbClr val="000000"/>
                          </a:solidFill>
                          <a:latin typeface="Arial"/>
                          <a:ea typeface="Arial"/>
                          <a:cs typeface="Arial"/>
                          <a:sym typeface="Arial"/>
                        </a:rPr>
                        <a:t>Scientist, Geographer, Engineer </a:t>
                      </a:r>
                    </a:p>
                  </a:txBody>
                  <a:tcPr marT="91440" marB="9144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bl>
          </a:graphicData>
        </a:graphic>
      </p:graphicFrame>
      <p:sp>
        <p:nvSpPr>
          <p:cNvPr id="3" name="Freeform 3"/>
          <p:cNvSpPr/>
          <p:nvPr/>
        </p:nvSpPr>
        <p:spPr>
          <a:xfrm>
            <a:off x="1028700" y="81381"/>
            <a:ext cx="2035123" cy="1628099"/>
          </a:xfrm>
          <a:custGeom>
            <a:avLst/>
            <a:gdLst/>
            <a:ahLst/>
            <a:cxnLst/>
            <a:rect l="l" t="t" r="r" b="b"/>
            <a:pathLst>
              <a:path w="2035123" h="1628099">
                <a:moveTo>
                  <a:pt x="0" y="0"/>
                </a:moveTo>
                <a:lnTo>
                  <a:pt x="2035123" y="0"/>
                </a:lnTo>
                <a:lnTo>
                  <a:pt x="2035123" y="1628099"/>
                </a:lnTo>
                <a:lnTo>
                  <a:pt x="0" y="1628099"/>
                </a:lnTo>
                <a:lnTo>
                  <a:pt x="0" y="0"/>
                </a:lnTo>
                <a:close/>
              </a:path>
            </a:pathLst>
          </a:custGeom>
          <a:blipFill>
            <a:blip r:embed="rId2"/>
            <a:stretch>
              <a:fillRect/>
            </a:stretch>
          </a:blipFill>
        </p:spPr>
      </p:sp>
      <p:sp>
        <p:nvSpPr>
          <p:cNvPr id="4" name="Freeform 4"/>
          <p:cNvSpPr/>
          <p:nvPr/>
        </p:nvSpPr>
        <p:spPr>
          <a:xfrm>
            <a:off x="15337787" y="81381"/>
            <a:ext cx="2047923" cy="1628099"/>
          </a:xfrm>
          <a:custGeom>
            <a:avLst/>
            <a:gdLst/>
            <a:ahLst/>
            <a:cxnLst/>
            <a:rect l="l" t="t" r="r" b="b"/>
            <a:pathLst>
              <a:path w="2047923" h="1628099">
                <a:moveTo>
                  <a:pt x="0" y="0"/>
                </a:moveTo>
                <a:lnTo>
                  <a:pt x="2047923" y="0"/>
                </a:lnTo>
                <a:lnTo>
                  <a:pt x="2047923" y="1628099"/>
                </a:lnTo>
                <a:lnTo>
                  <a:pt x="0" y="1628099"/>
                </a:lnTo>
                <a:lnTo>
                  <a:pt x="0" y="0"/>
                </a:lnTo>
                <a:close/>
              </a:path>
            </a:pathLst>
          </a:custGeom>
          <a:blipFill>
            <a:blip r:embed="rId3"/>
            <a:stretch>
              <a:fillRect/>
            </a:stretch>
          </a:blipFill>
        </p:spPr>
      </p:sp>
      <p:sp>
        <p:nvSpPr>
          <p:cNvPr id="5" name="TextBox 5"/>
          <p:cNvSpPr txBox="1"/>
          <p:nvPr/>
        </p:nvSpPr>
        <p:spPr>
          <a:xfrm>
            <a:off x="5795264" y="233620"/>
            <a:ext cx="6697472" cy="1475859"/>
          </a:xfrm>
          <a:prstGeom prst="rect">
            <a:avLst/>
          </a:prstGeom>
        </p:spPr>
        <p:txBody>
          <a:bodyPr lIns="0" tIns="0" rIns="0" bIns="0" rtlCol="0" anchor="t">
            <a:spAutoFit/>
          </a:bodyPr>
          <a:lstStyle/>
          <a:p>
            <a:pPr algn="ctr">
              <a:lnSpc>
                <a:spcPts val="5803"/>
              </a:lnSpc>
              <a:spcBef>
                <a:spcPct val="0"/>
              </a:spcBef>
            </a:pPr>
            <a:r>
              <a:rPr lang="en-US" sz="4145">
                <a:solidFill>
                  <a:srgbClr val="FEFFFF"/>
                </a:solidFill>
                <a:latin typeface="Ahkio"/>
                <a:ea typeface="Ahkio"/>
                <a:cs typeface="Ahkio"/>
                <a:sym typeface="Ahkio"/>
              </a:rPr>
              <a:t>Year 3 / Year 4</a:t>
            </a:r>
          </a:p>
          <a:p>
            <a:pPr algn="ctr">
              <a:lnSpc>
                <a:spcPts val="5803"/>
              </a:lnSpc>
              <a:spcBef>
                <a:spcPct val="0"/>
              </a:spcBef>
            </a:pPr>
            <a:r>
              <a:rPr lang="en-US" sz="4145">
                <a:solidFill>
                  <a:srgbClr val="FEFFFF"/>
                </a:solidFill>
                <a:latin typeface="Ahkio"/>
                <a:ea typeface="Ahkio"/>
                <a:cs typeface="Ahkio"/>
                <a:sym typeface="Ahkio"/>
              </a:rPr>
              <a:t>Curriculum Overview: Cycle B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172058"/>
        </a:solidFill>
        <a:effectLst/>
      </p:bgPr>
    </p:bg>
    <p:spTree>
      <p:nvGrpSpPr>
        <p:cNvPr id="1" name=""/>
        <p:cNvGrpSpPr/>
        <p:nvPr/>
      </p:nvGrpSpPr>
      <p:grpSpPr>
        <a:xfrm>
          <a:off x="0" y="0"/>
          <a:ext cx="0" cy="0"/>
          <a:chOff x="0" y="0"/>
          <a:chExt cx="0" cy="0"/>
        </a:xfrm>
      </p:grpSpPr>
      <p:graphicFrame>
        <p:nvGraphicFramePr>
          <p:cNvPr id="2" name="Table 2"/>
          <p:cNvGraphicFramePr>
            <a:graphicFrameLocks noGrp="1"/>
          </p:cNvGraphicFramePr>
          <p:nvPr>
            <p:extLst>
              <p:ext uri="{D42A27DB-BD31-4B8C-83A1-F6EECF244321}">
                <p14:modId xmlns:p14="http://schemas.microsoft.com/office/powerpoint/2010/main" val="3089396935"/>
              </p:ext>
            </p:extLst>
          </p:nvPr>
        </p:nvGraphicFramePr>
        <p:xfrm>
          <a:off x="1371600" y="2093646"/>
          <a:ext cx="15544799" cy="7971660"/>
        </p:xfrm>
        <a:graphic>
          <a:graphicData uri="http://schemas.openxmlformats.org/drawingml/2006/table">
            <a:tbl>
              <a:tblPr/>
              <a:tblGrid>
                <a:gridCol w="2438400">
                  <a:extLst>
                    <a:ext uri="{9D8B030D-6E8A-4147-A177-3AD203B41FA5}">
                      <a16:colId xmlns:a16="http://schemas.microsoft.com/office/drawing/2014/main" val="20000"/>
                    </a:ext>
                  </a:extLst>
                </a:gridCol>
                <a:gridCol w="7924799">
                  <a:extLst>
                    <a:ext uri="{9D8B030D-6E8A-4147-A177-3AD203B41FA5}">
                      <a16:colId xmlns:a16="http://schemas.microsoft.com/office/drawing/2014/main" val="20001"/>
                    </a:ext>
                  </a:extLst>
                </a:gridCol>
                <a:gridCol w="5181600">
                  <a:extLst>
                    <a:ext uri="{9D8B030D-6E8A-4147-A177-3AD203B41FA5}">
                      <a16:colId xmlns:a16="http://schemas.microsoft.com/office/drawing/2014/main" val="20002"/>
                    </a:ext>
                  </a:extLst>
                </a:gridCol>
              </a:tblGrid>
              <a:tr h="767951">
                <a:tc>
                  <a:txBody>
                    <a:bodyPr/>
                    <a:lstStyle/>
                    <a:p>
                      <a:pPr algn="l">
                        <a:lnSpc>
                          <a:spcPts val="3240"/>
                        </a:lnSpc>
                        <a:defRPr/>
                      </a:pPr>
                      <a:r>
                        <a:rPr lang="en-US" sz="2700" b="1">
                          <a:solidFill>
                            <a:srgbClr val="000000"/>
                          </a:solidFill>
                          <a:latin typeface="Arial Bold"/>
                          <a:ea typeface="Arial Bold"/>
                          <a:cs typeface="Arial Bold"/>
                          <a:sym typeface="Arial Bold"/>
                        </a:rPr>
                        <a:t>Term </a:t>
                      </a:r>
                      <a:endParaRPr lang="en-US" sz="1100"/>
                    </a:p>
                  </a:txBody>
                  <a:tcPr marT="91440" marB="9144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ts val="3240"/>
                        </a:lnSpc>
                        <a:defRPr/>
                      </a:pPr>
                      <a:r>
                        <a:rPr lang="en-US" sz="2700" b="1">
                          <a:solidFill>
                            <a:srgbClr val="000000"/>
                          </a:solidFill>
                          <a:latin typeface="Arial Bold"/>
                          <a:ea typeface="Arial Bold"/>
                          <a:cs typeface="Arial Bold"/>
                          <a:sym typeface="Arial Bold"/>
                        </a:rPr>
                        <a:t>Enquiry Question </a:t>
                      </a:r>
                      <a:endParaRPr lang="en-US" sz="1100"/>
                    </a:p>
                  </a:txBody>
                  <a:tcPr marT="91440" marB="9144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ts val="3240"/>
                        </a:lnSpc>
                        <a:defRPr/>
                      </a:pPr>
                      <a:r>
                        <a:rPr lang="en-US" sz="2700" b="1">
                          <a:solidFill>
                            <a:srgbClr val="000000"/>
                          </a:solidFill>
                          <a:latin typeface="Arial Bold"/>
                          <a:ea typeface="Arial Bold"/>
                          <a:cs typeface="Arial Bold"/>
                          <a:sym typeface="Arial Bold"/>
                        </a:rPr>
                        <a:t>Key ‘States of Being’ </a:t>
                      </a:r>
                      <a:endParaRPr lang="en-US" sz="1100"/>
                    </a:p>
                  </a:txBody>
                  <a:tcPr marT="91440" marB="9144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1993902">
                <a:tc>
                  <a:txBody>
                    <a:bodyPr/>
                    <a:lstStyle/>
                    <a:p>
                      <a:pPr algn="l">
                        <a:lnSpc>
                          <a:spcPts val="3240"/>
                        </a:lnSpc>
                        <a:defRPr/>
                      </a:pPr>
                      <a:r>
                        <a:rPr lang="en-US" sz="2700">
                          <a:solidFill>
                            <a:srgbClr val="000000"/>
                          </a:solidFill>
                          <a:latin typeface="Arial"/>
                          <a:ea typeface="Arial"/>
                          <a:cs typeface="Arial"/>
                          <a:sym typeface="Arial"/>
                        </a:rPr>
                        <a:t>Terms 1 &amp; 2</a:t>
                      </a:r>
                      <a:endParaRPr lang="en-US" sz="1100"/>
                    </a:p>
                  </a:txBody>
                  <a:tcPr marT="91440" marB="9144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ts val="3240"/>
                        </a:lnSpc>
                        <a:defRPr/>
                      </a:pPr>
                      <a:r>
                        <a:rPr lang="en-US" sz="2700">
                          <a:solidFill>
                            <a:srgbClr val="000000"/>
                          </a:solidFill>
                          <a:latin typeface="Arial"/>
                          <a:ea typeface="Arial"/>
                          <a:cs typeface="Arial"/>
                          <a:sym typeface="Arial"/>
                        </a:rPr>
                        <a:t>Why are shadows important? </a:t>
                      </a:r>
                      <a:endParaRPr lang="en-US" sz="1100"/>
                    </a:p>
                    <a:p>
                      <a:pPr algn="l">
                        <a:lnSpc>
                          <a:spcPts val="3240"/>
                        </a:lnSpc>
                      </a:pPr>
                      <a:endParaRPr lang="en-US" sz="1100"/>
                    </a:p>
                    <a:p>
                      <a:pPr algn="l">
                        <a:lnSpc>
                          <a:spcPts val="3240"/>
                        </a:lnSpc>
                      </a:pPr>
                      <a:r>
                        <a:rPr lang="en-US" sz="2700">
                          <a:solidFill>
                            <a:srgbClr val="000000"/>
                          </a:solidFill>
                          <a:latin typeface="Arial"/>
                          <a:ea typeface="Arial"/>
                          <a:cs typeface="Arial"/>
                          <a:sym typeface="Arial"/>
                        </a:rPr>
                        <a:t>How are lives saved? </a:t>
                      </a:r>
                    </a:p>
                    <a:p>
                      <a:pPr algn="l">
                        <a:lnSpc>
                          <a:spcPts val="3240"/>
                        </a:lnSpc>
                      </a:pPr>
                      <a:endParaRPr lang="en-US" sz="2700">
                        <a:solidFill>
                          <a:srgbClr val="000000"/>
                        </a:solidFill>
                        <a:latin typeface="Arial"/>
                        <a:ea typeface="Arial"/>
                        <a:cs typeface="Arial"/>
                        <a:sym typeface="Arial"/>
                      </a:endParaRPr>
                    </a:p>
                  </a:txBody>
                  <a:tcPr marT="91440" marB="9144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ts val="3240"/>
                        </a:lnSpc>
                        <a:defRPr/>
                      </a:pPr>
                      <a:r>
                        <a:rPr lang="en-US" sz="2700">
                          <a:solidFill>
                            <a:srgbClr val="000000"/>
                          </a:solidFill>
                          <a:latin typeface="Arial"/>
                          <a:ea typeface="Arial"/>
                          <a:cs typeface="Arial"/>
                          <a:sym typeface="Arial"/>
                        </a:rPr>
                        <a:t>Scientist, Artist </a:t>
                      </a:r>
                      <a:endParaRPr lang="en-US" sz="1100"/>
                    </a:p>
                    <a:p>
                      <a:pPr algn="l">
                        <a:lnSpc>
                          <a:spcPts val="3240"/>
                        </a:lnSpc>
                      </a:pPr>
                      <a:endParaRPr lang="en-US" sz="1100"/>
                    </a:p>
                    <a:p>
                      <a:pPr algn="l">
                        <a:lnSpc>
                          <a:spcPts val="3240"/>
                        </a:lnSpc>
                      </a:pPr>
                      <a:r>
                        <a:rPr lang="en-US" sz="2700">
                          <a:solidFill>
                            <a:srgbClr val="000000"/>
                          </a:solidFill>
                          <a:latin typeface="Arial"/>
                          <a:ea typeface="Arial"/>
                          <a:cs typeface="Arial"/>
                          <a:sym typeface="Arial"/>
                        </a:rPr>
                        <a:t>Scientist, Historian, Artist </a:t>
                      </a:r>
                    </a:p>
                  </a:txBody>
                  <a:tcPr marT="91440" marB="9144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404130">
                <a:tc>
                  <a:txBody>
                    <a:bodyPr/>
                    <a:lstStyle/>
                    <a:p>
                      <a:pPr algn="l">
                        <a:lnSpc>
                          <a:spcPts val="3240"/>
                        </a:lnSpc>
                        <a:defRPr/>
                      </a:pPr>
                      <a:r>
                        <a:rPr lang="en-US" sz="2700">
                          <a:solidFill>
                            <a:srgbClr val="000000"/>
                          </a:solidFill>
                          <a:latin typeface="Arial"/>
                          <a:ea typeface="Arial"/>
                          <a:cs typeface="Arial"/>
                          <a:sym typeface="Arial"/>
                        </a:rPr>
                        <a:t>Terms 3 &amp; 4 </a:t>
                      </a:r>
                      <a:endParaRPr lang="en-US" sz="1100"/>
                    </a:p>
                  </a:txBody>
                  <a:tcPr marT="91440" marB="9144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ts val="3240"/>
                        </a:lnSpc>
                        <a:defRPr/>
                      </a:pPr>
                      <a:r>
                        <a:rPr lang="en-US" sz="2700">
                          <a:solidFill>
                            <a:srgbClr val="000000"/>
                          </a:solidFill>
                          <a:latin typeface="Arial"/>
                          <a:ea typeface="Arial"/>
                          <a:cs typeface="Arial"/>
                          <a:sym typeface="Arial"/>
                        </a:rPr>
                        <a:t>Who were the greater Engineers -  The Ancient Britons or the Victorians? </a:t>
                      </a:r>
                      <a:endParaRPr lang="en-US" sz="1100"/>
                    </a:p>
                    <a:p>
                      <a:pPr algn="l">
                        <a:lnSpc>
                          <a:spcPts val="3240"/>
                        </a:lnSpc>
                      </a:pPr>
                      <a:endParaRPr lang="en-US" sz="1100"/>
                    </a:p>
                    <a:p>
                      <a:pPr algn="l">
                        <a:lnSpc>
                          <a:spcPts val="3240"/>
                        </a:lnSpc>
                      </a:pPr>
                      <a:r>
                        <a:rPr lang="en-US" sz="2700">
                          <a:solidFill>
                            <a:srgbClr val="000000"/>
                          </a:solidFill>
                          <a:latin typeface="Arial"/>
                          <a:ea typeface="Arial"/>
                          <a:cs typeface="Arial"/>
                          <a:sym typeface="Arial"/>
                        </a:rPr>
                        <a:t>Where does our food really come from? </a:t>
                      </a:r>
                    </a:p>
                    <a:p>
                      <a:pPr algn="l">
                        <a:lnSpc>
                          <a:spcPts val="3240"/>
                        </a:lnSpc>
                      </a:pPr>
                      <a:endParaRPr lang="en-US" sz="2700">
                        <a:solidFill>
                          <a:srgbClr val="000000"/>
                        </a:solidFill>
                        <a:latin typeface="Arial"/>
                        <a:ea typeface="Arial"/>
                        <a:cs typeface="Arial"/>
                        <a:sym typeface="Arial"/>
                      </a:endParaRPr>
                    </a:p>
                  </a:txBody>
                  <a:tcPr marT="91440" marB="9144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ts val="3240"/>
                        </a:lnSpc>
                        <a:defRPr/>
                      </a:pPr>
                      <a:r>
                        <a:rPr lang="en-US" sz="2700">
                          <a:solidFill>
                            <a:srgbClr val="000000"/>
                          </a:solidFill>
                          <a:latin typeface="Arial"/>
                          <a:ea typeface="Arial"/>
                          <a:cs typeface="Arial"/>
                          <a:sym typeface="Arial"/>
                        </a:rPr>
                        <a:t>Engineer, Historian, Artist </a:t>
                      </a:r>
                      <a:endParaRPr lang="en-US" sz="1100"/>
                    </a:p>
                    <a:p>
                      <a:pPr algn="l">
                        <a:lnSpc>
                          <a:spcPts val="3240"/>
                        </a:lnSpc>
                      </a:pPr>
                      <a:endParaRPr lang="en-US" sz="1100"/>
                    </a:p>
                    <a:p>
                      <a:pPr algn="l">
                        <a:lnSpc>
                          <a:spcPts val="3240"/>
                        </a:lnSpc>
                      </a:pPr>
                      <a:endParaRPr lang="en-US" sz="1100"/>
                    </a:p>
                    <a:p>
                      <a:pPr algn="l">
                        <a:lnSpc>
                          <a:spcPts val="3240"/>
                        </a:lnSpc>
                      </a:pPr>
                      <a:r>
                        <a:rPr lang="en-US" sz="2700">
                          <a:solidFill>
                            <a:srgbClr val="000000"/>
                          </a:solidFill>
                          <a:latin typeface="Arial"/>
                          <a:ea typeface="Arial"/>
                          <a:cs typeface="Arial"/>
                          <a:sym typeface="Arial"/>
                        </a:rPr>
                        <a:t>Geographer, Engineer </a:t>
                      </a:r>
                    </a:p>
                  </a:txBody>
                  <a:tcPr marT="91440" marB="9144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2805677">
                <a:tc>
                  <a:txBody>
                    <a:bodyPr/>
                    <a:lstStyle/>
                    <a:p>
                      <a:pPr algn="l">
                        <a:lnSpc>
                          <a:spcPts val="3240"/>
                        </a:lnSpc>
                        <a:defRPr/>
                      </a:pPr>
                      <a:r>
                        <a:rPr lang="en-US" sz="2700">
                          <a:solidFill>
                            <a:srgbClr val="000000"/>
                          </a:solidFill>
                          <a:latin typeface="Arial"/>
                          <a:ea typeface="Arial"/>
                          <a:cs typeface="Arial"/>
                          <a:sym typeface="Arial"/>
                        </a:rPr>
                        <a:t>Terms 5 &amp; 6 </a:t>
                      </a:r>
                      <a:endParaRPr lang="en-US" sz="1100"/>
                    </a:p>
                  </a:txBody>
                  <a:tcPr marT="91440" marB="9144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ts val="3240"/>
                        </a:lnSpc>
                        <a:defRPr/>
                      </a:pPr>
                      <a:r>
                        <a:rPr lang="en-US" sz="2700" dirty="0">
                          <a:solidFill>
                            <a:srgbClr val="000000"/>
                          </a:solidFill>
                          <a:latin typeface="Arial"/>
                          <a:ea typeface="Arial"/>
                          <a:cs typeface="Arial"/>
                          <a:sym typeface="Arial"/>
                        </a:rPr>
                        <a:t>Linnaeus and Darwin: Are they connected? </a:t>
                      </a:r>
                      <a:endParaRPr lang="en-US" sz="1100" dirty="0"/>
                    </a:p>
                    <a:p>
                      <a:pPr algn="l">
                        <a:lnSpc>
                          <a:spcPts val="3240"/>
                        </a:lnSpc>
                      </a:pPr>
                      <a:endParaRPr lang="en-US" sz="1100" dirty="0"/>
                    </a:p>
                    <a:p>
                      <a:pPr algn="l">
                        <a:lnSpc>
                          <a:spcPts val="3240"/>
                        </a:lnSpc>
                      </a:pPr>
                      <a:r>
                        <a:rPr lang="en-US" sz="2700" dirty="0">
                          <a:solidFill>
                            <a:srgbClr val="000000"/>
                          </a:solidFill>
                          <a:latin typeface="Arial"/>
                          <a:ea typeface="Arial"/>
                          <a:cs typeface="Arial"/>
                          <a:sym typeface="Arial"/>
                        </a:rPr>
                        <a:t>How do we all live together? </a:t>
                      </a:r>
                    </a:p>
                    <a:p>
                      <a:pPr algn="l">
                        <a:lnSpc>
                          <a:spcPts val="3240"/>
                        </a:lnSpc>
                      </a:pPr>
                      <a:endParaRPr lang="en-US" sz="2700" dirty="0">
                        <a:solidFill>
                          <a:srgbClr val="000000"/>
                        </a:solidFill>
                        <a:latin typeface="Arial"/>
                        <a:ea typeface="Arial"/>
                        <a:cs typeface="Arial"/>
                        <a:sym typeface="Arial"/>
                      </a:endParaRPr>
                    </a:p>
                    <a:p>
                      <a:pPr algn="l">
                        <a:lnSpc>
                          <a:spcPts val="3240"/>
                        </a:lnSpc>
                      </a:pPr>
                      <a:r>
                        <a:rPr lang="en-US" sz="2700" dirty="0">
                          <a:solidFill>
                            <a:srgbClr val="000000"/>
                          </a:solidFill>
                          <a:latin typeface="Arial"/>
                          <a:ea typeface="Arial"/>
                          <a:cs typeface="Arial"/>
                          <a:sym typeface="Arial"/>
                        </a:rPr>
                        <a:t>How big is your footprint? </a:t>
                      </a:r>
                    </a:p>
                  </a:txBody>
                  <a:tcPr marT="91440" marB="9144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ts val="3240"/>
                        </a:lnSpc>
                        <a:defRPr/>
                      </a:pPr>
                      <a:r>
                        <a:rPr lang="en-US" sz="2700" dirty="0">
                          <a:solidFill>
                            <a:srgbClr val="000000"/>
                          </a:solidFill>
                          <a:latin typeface="Arial"/>
                          <a:ea typeface="Arial"/>
                          <a:cs typeface="Arial"/>
                          <a:sym typeface="Arial"/>
                        </a:rPr>
                        <a:t>Scientist, Historian </a:t>
                      </a:r>
                      <a:endParaRPr lang="en-US" sz="1100" dirty="0"/>
                    </a:p>
                    <a:p>
                      <a:pPr algn="l">
                        <a:lnSpc>
                          <a:spcPts val="3240"/>
                        </a:lnSpc>
                      </a:pPr>
                      <a:endParaRPr lang="en-US" sz="1100" dirty="0"/>
                    </a:p>
                    <a:p>
                      <a:pPr algn="l">
                        <a:lnSpc>
                          <a:spcPts val="3240"/>
                        </a:lnSpc>
                      </a:pPr>
                      <a:r>
                        <a:rPr lang="en-US" sz="2700" dirty="0">
                          <a:solidFill>
                            <a:srgbClr val="000000"/>
                          </a:solidFill>
                          <a:latin typeface="Arial"/>
                          <a:ea typeface="Arial"/>
                          <a:cs typeface="Arial"/>
                          <a:sym typeface="Arial"/>
                        </a:rPr>
                        <a:t>Historian, Philosopher </a:t>
                      </a:r>
                    </a:p>
                    <a:p>
                      <a:pPr algn="l">
                        <a:lnSpc>
                          <a:spcPts val="3240"/>
                        </a:lnSpc>
                      </a:pPr>
                      <a:endParaRPr lang="en-US" sz="2700" dirty="0">
                        <a:solidFill>
                          <a:srgbClr val="000000"/>
                        </a:solidFill>
                        <a:latin typeface="Arial"/>
                        <a:ea typeface="Arial"/>
                        <a:cs typeface="Arial"/>
                        <a:sym typeface="Arial"/>
                      </a:endParaRPr>
                    </a:p>
                    <a:p>
                      <a:pPr algn="l">
                        <a:lnSpc>
                          <a:spcPts val="3240"/>
                        </a:lnSpc>
                      </a:pPr>
                      <a:r>
                        <a:rPr lang="en-US" sz="2700" dirty="0">
                          <a:solidFill>
                            <a:srgbClr val="000000"/>
                          </a:solidFill>
                          <a:latin typeface="Arial"/>
                          <a:ea typeface="Arial"/>
                          <a:cs typeface="Arial"/>
                          <a:sym typeface="Arial"/>
                        </a:rPr>
                        <a:t>Scientist, Geographer, Artist </a:t>
                      </a:r>
                    </a:p>
                  </a:txBody>
                  <a:tcPr marT="91440" marB="9144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bl>
          </a:graphicData>
        </a:graphic>
      </p:graphicFrame>
      <p:sp>
        <p:nvSpPr>
          <p:cNvPr id="3" name="TextBox 3"/>
          <p:cNvSpPr txBox="1"/>
          <p:nvPr/>
        </p:nvSpPr>
        <p:spPr>
          <a:xfrm>
            <a:off x="6261943" y="233620"/>
            <a:ext cx="5764113" cy="1475859"/>
          </a:xfrm>
          <a:prstGeom prst="rect">
            <a:avLst/>
          </a:prstGeom>
        </p:spPr>
        <p:txBody>
          <a:bodyPr lIns="0" tIns="0" rIns="0" bIns="0" rtlCol="0" anchor="t">
            <a:spAutoFit/>
          </a:bodyPr>
          <a:lstStyle/>
          <a:p>
            <a:pPr algn="ctr">
              <a:lnSpc>
                <a:spcPts val="5803"/>
              </a:lnSpc>
              <a:spcBef>
                <a:spcPct val="0"/>
              </a:spcBef>
            </a:pPr>
            <a:r>
              <a:rPr lang="en-US" sz="4145">
                <a:solidFill>
                  <a:srgbClr val="FEFFFF"/>
                </a:solidFill>
                <a:latin typeface="Ahkio"/>
                <a:ea typeface="Ahkio"/>
                <a:cs typeface="Ahkio"/>
                <a:sym typeface="Ahkio"/>
              </a:rPr>
              <a:t>Year 5 / Year 6</a:t>
            </a:r>
          </a:p>
          <a:p>
            <a:pPr algn="ctr">
              <a:lnSpc>
                <a:spcPts val="5803"/>
              </a:lnSpc>
              <a:spcBef>
                <a:spcPct val="0"/>
              </a:spcBef>
            </a:pPr>
            <a:r>
              <a:rPr lang="en-US" sz="4145">
                <a:solidFill>
                  <a:srgbClr val="FEFFFF"/>
                </a:solidFill>
                <a:latin typeface="Ahkio"/>
                <a:ea typeface="Ahkio"/>
                <a:cs typeface="Ahkio"/>
                <a:sym typeface="Ahkio"/>
              </a:rPr>
              <a:t>Curriculum Overview: Cycle B </a:t>
            </a:r>
          </a:p>
        </p:txBody>
      </p:sp>
      <p:sp>
        <p:nvSpPr>
          <p:cNvPr id="4" name="Freeform 4"/>
          <p:cNvSpPr/>
          <p:nvPr/>
        </p:nvSpPr>
        <p:spPr>
          <a:xfrm>
            <a:off x="14868477" y="214651"/>
            <a:ext cx="2047923" cy="1628099"/>
          </a:xfrm>
          <a:custGeom>
            <a:avLst/>
            <a:gdLst/>
            <a:ahLst/>
            <a:cxnLst/>
            <a:rect l="l" t="t" r="r" b="b"/>
            <a:pathLst>
              <a:path w="2047923" h="1628099">
                <a:moveTo>
                  <a:pt x="0" y="0"/>
                </a:moveTo>
                <a:lnTo>
                  <a:pt x="2047923" y="0"/>
                </a:lnTo>
                <a:lnTo>
                  <a:pt x="2047923" y="1628098"/>
                </a:lnTo>
                <a:lnTo>
                  <a:pt x="0" y="1628098"/>
                </a:lnTo>
                <a:lnTo>
                  <a:pt x="0" y="0"/>
                </a:lnTo>
                <a:close/>
              </a:path>
            </a:pathLst>
          </a:custGeom>
          <a:blipFill>
            <a:blip r:embed="rId2"/>
            <a:stretch>
              <a:fillRect/>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131</TotalTime>
  <Words>1760</Words>
  <Application>Microsoft Office PowerPoint</Application>
  <PresentationFormat>Custom</PresentationFormat>
  <Paragraphs>230</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Ahkio</vt:lpstr>
      <vt:lpstr>Arial</vt:lpstr>
      <vt:lpstr>Calibri</vt:lpstr>
      <vt:lpstr>Arial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Curious City At Pitton Primary School</dc:title>
  <dc:creator>Jess Parker</dc:creator>
  <cp:lastModifiedBy>Emma Wilkinson</cp:lastModifiedBy>
  <cp:revision>11</cp:revision>
  <dcterms:created xsi:type="dcterms:W3CDTF">2006-08-16T00:00:00Z</dcterms:created>
  <dcterms:modified xsi:type="dcterms:W3CDTF">2026-06-17T12:21:50Z</dcterms:modified>
  <dc:identifier>DAHJpympBwk</dc:identifier>
</cp:coreProperties>
</file>